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672" r:id="rId6"/>
  </p:sldMasterIdLst>
  <p:notesMasterIdLst>
    <p:notesMasterId r:id="rId25"/>
  </p:notesMasterIdLst>
  <p:sldIdLst>
    <p:sldId id="269" r:id="rId7"/>
    <p:sldId id="270" r:id="rId8"/>
    <p:sldId id="271" r:id="rId9"/>
    <p:sldId id="272" r:id="rId10"/>
    <p:sldId id="280" r:id="rId11"/>
    <p:sldId id="273" r:id="rId12"/>
    <p:sldId id="281" r:id="rId13"/>
    <p:sldId id="274" r:id="rId14"/>
    <p:sldId id="282" r:id="rId15"/>
    <p:sldId id="275" r:id="rId16"/>
    <p:sldId id="283" r:id="rId17"/>
    <p:sldId id="276" r:id="rId18"/>
    <p:sldId id="277" r:id="rId19"/>
    <p:sldId id="286" r:id="rId20"/>
    <p:sldId id="288" r:id="rId21"/>
    <p:sldId id="287" r:id="rId22"/>
    <p:sldId id="284" r:id="rId23"/>
    <p:sldId id="289"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76" autoAdjust="0"/>
  </p:normalViewPr>
  <p:slideViewPr>
    <p:cSldViewPr>
      <p:cViewPr>
        <p:scale>
          <a:sx n="74" d="100"/>
          <a:sy n="74" d="100"/>
        </p:scale>
        <p:origin x="-504"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87977-64BF-4F0B-A38C-9E74D1D8D036}" type="datetimeFigureOut">
              <a:rPr lang="es-MX" smtClean="0"/>
              <a:t>09/08/2018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E8A08-8536-4465-92BB-4C859B89CEEE}" type="slidenum">
              <a:rPr lang="es-MX" smtClean="0"/>
              <a:t>‹Nº›</a:t>
            </a:fld>
            <a:endParaRPr lang="es-MX"/>
          </a:p>
        </p:txBody>
      </p:sp>
    </p:spTree>
    <p:extLst>
      <p:ext uri="{BB962C8B-B14F-4D97-AF65-F5344CB8AC3E}">
        <p14:creationId xmlns:p14="http://schemas.microsoft.com/office/powerpoint/2010/main" val="403412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Durante el sismo</a:t>
            </a:r>
            <a:r>
              <a:rPr lang="es-ES" baseline="0" dirty="0" smtClean="0"/>
              <a:t> de 1985 uno de los principales desastres fue el contar con información sobre los pacientes atendidos, su ubicación y así poder ayudar a los familiares. </a:t>
            </a:r>
            <a:r>
              <a:rPr lang="es-ES" sz="1200" kern="1200" dirty="0" smtClean="0">
                <a:solidFill>
                  <a:schemeClr val="tx1"/>
                </a:solidFill>
                <a:effectLst/>
                <a:latin typeface="+mn-lt"/>
                <a:ea typeface="+mn-ea"/>
                <a:cs typeface="+mn-cs"/>
              </a:rPr>
              <a:t>El “Censo Nominal de Pacientes”, es un módulo integrado en los </a:t>
            </a:r>
            <a:r>
              <a:rPr lang="es-ES" sz="1200" kern="1200" dirty="0" err="1" smtClean="0">
                <a:solidFill>
                  <a:schemeClr val="tx1"/>
                </a:solidFill>
                <a:effectLst/>
                <a:latin typeface="+mn-lt"/>
                <a:ea typeface="+mn-ea"/>
                <a:cs typeface="+mn-cs"/>
              </a:rPr>
              <a:t>micrositios</a:t>
            </a:r>
            <a:r>
              <a:rPr lang="es-ES" sz="1200" kern="1200" dirty="0" smtClean="0">
                <a:solidFill>
                  <a:schemeClr val="tx1"/>
                </a:solidFill>
                <a:effectLst/>
                <a:latin typeface="+mn-lt"/>
                <a:ea typeface="+mn-ea"/>
                <a:cs typeface="+mn-cs"/>
              </a:rPr>
              <a:t> web de los usuarios del área médica dentro de la plataforma del CVOED. Tiene la función de concentrar la información de todos los pacientes que han sido atendidos en unidades del IMSS y que son el resultado directo de una emergencia o desastre.</a:t>
            </a:r>
            <a:endParaRPr lang="es-ES_tradnl" sz="1200" kern="1200" dirty="0" smtClean="0">
              <a:solidFill>
                <a:schemeClr val="tx1"/>
              </a:solidFill>
              <a:effectLst/>
              <a:latin typeface="+mn-lt"/>
              <a:ea typeface="+mn-ea"/>
              <a:cs typeface="+mn-cs"/>
            </a:endParaRPr>
          </a:p>
          <a:p>
            <a:r>
              <a:rPr lang="es-ES" baseline="0" dirty="0" smtClean="0"/>
              <a:t>Una vez que se tiene la base de datos, solo se ingresa el criterio de búsqueda, y se generan todos los registros que coinciden con esa información (similar a lo que hacen los buscadores en internet).</a:t>
            </a:r>
          </a:p>
          <a:p>
            <a:r>
              <a:rPr lang="es-ES" baseline="0" dirty="0" smtClean="0"/>
              <a:t>En la imagen se ejemplifica la información que se generaba para la búsqueda de pacientes cuando se presentó la explosión de un camión con fuegos artificiales en Nativitas Tlaxcala.</a:t>
            </a:r>
          </a:p>
          <a:p>
            <a:r>
              <a:rPr lang="es-ES" baseline="0" dirty="0" smtClean="0"/>
              <a:t>Durante el ejercicio de simulacro del 19 de septiembre del 2012, se solicitó a las unidades ubicadas en las entidades del “Plan Sismo” ingresar de 20 a 30 de los pacientes que tenían hospitalizados y la base de datos que se logró generar fue de más de 7 mil pacientes, con la participación de 324 unidades médicas y lo relevante es que la plataforma no presentó ningún problema para manejar esta cantidad de datos. </a:t>
            </a:r>
          </a:p>
          <a:p>
            <a:r>
              <a:rPr lang="es-ES" baseline="0" dirty="0" smtClean="0"/>
              <a:t>Además esta herramienta permite generar el reporte de pacientes que se han atendido durante la emergencia y que solicita la Secretaria de Gobernación a través de la Coordinación Nacional de Protección Civil. </a:t>
            </a:r>
          </a:p>
          <a:p>
            <a:endParaRPr lang="es-ES" dirty="0"/>
          </a:p>
        </p:txBody>
      </p:sp>
    </p:spTree>
    <p:extLst>
      <p:ext uri="{BB962C8B-B14F-4D97-AF65-F5344CB8AC3E}">
        <p14:creationId xmlns:p14="http://schemas.microsoft.com/office/powerpoint/2010/main" val="73051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Durante el sismo</a:t>
            </a:r>
            <a:r>
              <a:rPr lang="es-ES" baseline="0" dirty="0" smtClean="0"/>
              <a:t> de 1985 uno de los principales desastres fue el contar con información sobre los pacientes atendidos, su ubicación y así poder ayudar a los familiares. </a:t>
            </a:r>
            <a:r>
              <a:rPr lang="es-ES" sz="1200" kern="1200" dirty="0" smtClean="0">
                <a:solidFill>
                  <a:schemeClr val="tx1"/>
                </a:solidFill>
                <a:effectLst/>
                <a:latin typeface="+mn-lt"/>
                <a:ea typeface="+mn-ea"/>
                <a:cs typeface="+mn-cs"/>
              </a:rPr>
              <a:t>El “Censo Nominal de Pacientes”, es un módulo integrado en los </a:t>
            </a:r>
            <a:r>
              <a:rPr lang="es-ES" sz="1200" kern="1200" dirty="0" err="1" smtClean="0">
                <a:solidFill>
                  <a:schemeClr val="tx1"/>
                </a:solidFill>
                <a:effectLst/>
                <a:latin typeface="+mn-lt"/>
                <a:ea typeface="+mn-ea"/>
                <a:cs typeface="+mn-cs"/>
              </a:rPr>
              <a:t>micrositios</a:t>
            </a:r>
            <a:r>
              <a:rPr lang="es-ES" sz="1200" kern="1200" dirty="0" smtClean="0">
                <a:solidFill>
                  <a:schemeClr val="tx1"/>
                </a:solidFill>
                <a:effectLst/>
                <a:latin typeface="+mn-lt"/>
                <a:ea typeface="+mn-ea"/>
                <a:cs typeface="+mn-cs"/>
              </a:rPr>
              <a:t> web de los usuarios del área médica dentro de la plataforma del CVOED. Tiene la función de concentrar la información de todos los pacientes que han sido atendidos en unidades del IMSS y que son el resultado directo de una emergencia o desastre.</a:t>
            </a:r>
            <a:endParaRPr lang="es-ES_tradnl" sz="1200" kern="1200" dirty="0" smtClean="0">
              <a:solidFill>
                <a:schemeClr val="tx1"/>
              </a:solidFill>
              <a:effectLst/>
              <a:latin typeface="+mn-lt"/>
              <a:ea typeface="+mn-ea"/>
              <a:cs typeface="+mn-cs"/>
            </a:endParaRPr>
          </a:p>
          <a:p>
            <a:r>
              <a:rPr lang="es-ES" baseline="0" dirty="0" smtClean="0"/>
              <a:t>Una vez que se tiene la base de datos, solo se ingresa el criterio de búsqueda, y se generan todos los registros que coinciden con esa información (similar a lo que hacen los buscadores en internet).</a:t>
            </a:r>
          </a:p>
          <a:p>
            <a:r>
              <a:rPr lang="es-ES" baseline="0" dirty="0" smtClean="0"/>
              <a:t>En la imagen se ejemplifica la información que se generaba para la búsqueda de pacientes cuando se presentó la explosión de un camión con fuegos artificiales en Nativitas Tlaxcala.</a:t>
            </a:r>
          </a:p>
          <a:p>
            <a:r>
              <a:rPr lang="es-ES" baseline="0" dirty="0" smtClean="0"/>
              <a:t>Durante el ejercicio de simulacro del 19 de septiembre del 2012, se solicitó a las unidades ubicadas en las entidades del “Plan Sismo” ingresar de 20 a 30 de los pacientes que tenían hospitalizados y la base de datos que se logró generar fue de más de 7 mil pacientes, con la participación de 324 unidades médicas y lo relevante es que la plataforma no presentó ningún problema para manejar esta cantidad de datos. </a:t>
            </a:r>
          </a:p>
          <a:p>
            <a:r>
              <a:rPr lang="es-ES" baseline="0" dirty="0" smtClean="0"/>
              <a:t>Además esta herramienta permite generar el reporte de pacientes que se han atendido durante la emergencia y que solicita la Secretaria de Gobernación a través de la Coordinación Nacional de Protección Civil. </a:t>
            </a:r>
          </a:p>
          <a:p>
            <a:endParaRPr lang="es-ES" dirty="0"/>
          </a:p>
        </p:txBody>
      </p:sp>
    </p:spTree>
    <p:extLst>
      <p:ext uri="{BB962C8B-B14F-4D97-AF65-F5344CB8AC3E}">
        <p14:creationId xmlns:p14="http://schemas.microsoft.com/office/powerpoint/2010/main" val="73051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Durante el sismo</a:t>
            </a:r>
            <a:r>
              <a:rPr lang="es-ES" baseline="0" dirty="0" smtClean="0"/>
              <a:t> de 1985 uno de los principales desastres fue el contar con información sobre los pacientes atendidos, su ubicación y así poder ayudar a los familiares. </a:t>
            </a:r>
            <a:r>
              <a:rPr lang="es-ES" sz="1200" kern="1200" dirty="0" smtClean="0">
                <a:solidFill>
                  <a:schemeClr val="tx1"/>
                </a:solidFill>
                <a:effectLst/>
                <a:latin typeface="+mn-lt"/>
                <a:ea typeface="+mn-ea"/>
                <a:cs typeface="+mn-cs"/>
              </a:rPr>
              <a:t>El “Censo Nominal de Pacientes”, es un módulo integrado en los </a:t>
            </a:r>
            <a:r>
              <a:rPr lang="es-ES" sz="1200" kern="1200" dirty="0" err="1" smtClean="0">
                <a:solidFill>
                  <a:schemeClr val="tx1"/>
                </a:solidFill>
                <a:effectLst/>
                <a:latin typeface="+mn-lt"/>
                <a:ea typeface="+mn-ea"/>
                <a:cs typeface="+mn-cs"/>
              </a:rPr>
              <a:t>micrositios</a:t>
            </a:r>
            <a:r>
              <a:rPr lang="es-ES" sz="1200" kern="1200" dirty="0" smtClean="0">
                <a:solidFill>
                  <a:schemeClr val="tx1"/>
                </a:solidFill>
                <a:effectLst/>
                <a:latin typeface="+mn-lt"/>
                <a:ea typeface="+mn-ea"/>
                <a:cs typeface="+mn-cs"/>
              </a:rPr>
              <a:t> web de los usuarios del área médica dentro de la plataforma del CVOED. Tiene la función de concentrar la información de todos los pacientes que han sido atendidos en unidades del IMSS y que son el resultado directo de una emergencia o desastre.</a:t>
            </a:r>
            <a:endParaRPr lang="es-ES_tradnl" sz="1200" kern="1200" dirty="0" smtClean="0">
              <a:solidFill>
                <a:schemeClr val="tx1"/>
              </a:solidFill>
              <a:effectLst/>
              <a:latin typeface="+mn-lt"/>
              <a:ea typeface="+mn-ea"/>
              <a:cs typeface="+mn-cs"/>
            </a:endParaRPr>
          </a:p>
          <a:p>
            <a:r>
              <a:rPr lang="es-ES" baseline="0" dirty="0" smtClean="0"/>
              <a:t>Una vez que se tiene la base de datos, solo se ingresa el criterio de búsqueda, y se generan todos los registros que coinciden con esa información (similar a lo que hacen los buscadores en internet).</a:t>
            </a:r>
          </a:p>
          <a:p>
            <a:r>
              <a:rPr lang="es-ES" baseline="0" dirty="0" smtClean="0"/>
              <a:t>En la imagen se ejemplifica la información que se generaba para la búsqueda de pacientes cuando se presentó la explosión de un camión con fuegos artificiales en Nativitas Tlaxcala.</a:t>
            </a:r>
          </a:p>
          <a:p>
            <a:r>
              <a:rPr lang="es-ES" baseline="0" dirty="0" smtClean="0"/>
              <a:t>Durante el ejercicio de simulacro del 19 de septiembre del 2012, se solicitó a las unidades ubicadas en las entidades del “Plan Sismo” ingresar de 20 a 30 de los pacientes que tenían hospitalizados y la base de datos que se logró generar fue de más de 7 mil pacientes, con la participación de 324 unidades médicas y lo relevante es que la plataforma no presentó ningún problema para manejar esta cantidad de datos. </a:t>
            </a:r>
          </a:p>
          <a:p>
            <a:r>
              <a:rPr lang="es-ES" baseline="0" dirty="0" smtClean="0"/>
              <a:t>Además esta herramienta permite generar el reporte de pacientes que se han atendido durante la emergencia y que solicita la Secretaria de Gobernación a través de la Coordinación Nacional de Protección Civil. </a:t>
            </a:r>
          </a:p>
          <a:p>
            <a:endParaRPr lang="es-ES" dirty="0"/>
          </a:p>
        </p:txBody>
      </p:sp>
    </p:spTree>
    <p:extLst>
      <p:ext uri="{BB962C8B-B14F-4D97-AF65-F5344CB8AC3E}">
        <p14:creationId xmlns:p14="http://schemas.microsoft.com/office/powerpoint/2010/main" val="73051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73697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17165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12320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66976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330686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37426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313144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215251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670141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29805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192197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891678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95258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265418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53D5618-F17C-4F94-A75F-374DF456CBEF}"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E4B46E-E662-48CA-918C-9560B4428DC9}" type="slidenum">
              <a:rPr lang="es-MX" smtClean="0"/>
              <a:t>‹Nº›</a:t>
            </a:fld>
            <a:endParaRPr lang="es-MX"/>
          </a:p>
        </p:txBody>
      </p:sp>
    </p:spTree>
    <p:extLst>
      <p:ext uri="{BB962C8B-B14F-4D97-AF65-F5344CB8AC3E}">
        <p14:creationId xmlns:p14="http://schemas.microsoft.com/office/powerpoint/2010/main" val="318495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126168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353873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343063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1230101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2857223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418802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378978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2210885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708327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406865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1314770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C84871-D9BD-4BEE-B9D5-EB369067EDF6}"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543C1F-42A6-4DFD-A54F-9D01C649E527}" type="slidenum">
              <a:rPr lang="es-MX" smtClean="0"/>
              <a:t>‹Nº›</a:t>
            </a:fld>
            <a:endParaRPr lang="es-MX"/>
          </a:p>
        </p:txBody>
      </p:sp>
    </p:spTree>
    <p:extLst>
      <p:ext uri="{BB962C8B-B14F-4D97-AF65-F5344CB8AC3E}">
        <p14:creationId xmlns:p14="http://schemas.microsoft.com/office/powerpoint/2010/main" val="3699037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757816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2986648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262839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1152896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2436437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402238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622862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221765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353103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3612456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167620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DDEDFB-17EF-46D6-A3F1-938BB7173571}"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ECAE4D6-284C-4EEF-BE6E-25F5D4175CF2}" type="slidenum">
              <a:rPr lang="es-MX" smtClean="0"/>
              <a:t>‹Nº›</a:t>
            </a:fld>
            <a:endParaRPr lang="es-MX"/>
          </a:p>
        </p:txBody>
      </p:sp>
    </p:spTree>
    <p:extLst>
      <p:ext uri="{BB962C8B-B14F-4D97-AF65-F5344CB8AC3E}">
        <p14:creationId xmlns:p14="http://schemas.microsoft.com/office/powerpoint/2010/main" val="105320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2999493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3036195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2850770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701226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32434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2299409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1291434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674080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4222668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1264873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2034968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EE489DA-FE68-49F7-B650-4C05269FD27B}"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C52EB-801D-4EA0-BAE1-C7432D0A7973}" type="slidenum">
              <a:rPr lang="es-MX" smtClean="0"/>
              <a:t>‹Nº›</a:t>
            </a:fld>
            <a:endParaRPr lang="es-MX"/>
          </a:p>
        </p:txBody>
      </p:sp>
    </p:spTree>
    <p:extLst>
      <p:ext uri="{BB962C8B-B14F-4D97-AF65-F5344CB8AC3E}">
        <p14:creationId xmlns:p14="http://schemas.microsoft.com/office/powerpoint/2010/main" val="2684906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2591078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59807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3911986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266877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80479"/>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280863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2578808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536099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987614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3983406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3345341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640259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5B8135-1243-412A-97D8-DB1F7C3FEC5E}" type="datetimeFigureOut">
              <a:rPr lang="es-MX" smtClean="0"/>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ED8BE55-8158-4666-99AF-A378931D4D63}" type="slidenum">
              <a:rPr lang="es-MX" smtClean="0"/>
              <a:t>‹Nº›</a:t>
            </a:fld>
            <a:endParaRPr lang="es-MX"/>
          </a:p>
        </p:txBody>
      </p:sp>
    </p:spTree>
    <p:extLst>
      <p:ext uri="{BB962C8B-B14F-4D97-AF65-F5344CB8AC3E}">
        <p14:creationId xmlns:p14="http://schemas.microsoft.com/office/powerpoint/2010/main" val="394721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117664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424747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930891-2A63-4304-BAB2-1E3322EB568E}" type="datetimeFigureOut">
              <a:rPr lang="es-MX" smtClean="0"/>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3B847FB-557D-4DBB-8BB2-AD144AB81FE5}" type="slidenum">
              <a:rPr lang="es-MX" smtClean="0"/>
              <a:t>‹Nº›</a:t>
            </a:fld>
            <a:endParaRPr lang="es-MX"/>
          </a:p>
        </p:txBody>
      </p:sp>
    </p:spTree>
    <p:extLst>
      <p:ext uri="{BB962C8B-B14F-4D97-AF65-F5344CB8AC3E}">
        <p14:creationId xmlns:p14="http://schemas.microsoft.com/office/powerpoint/2010/main" val="238152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pie de página"/>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847FB-557D-4DBB-8BB2-AD144AB81FE5}" type="slidenum">
              <a:rPr lang="es-MX" smtClean="0"/>
              <a:t>‹Nº›</a:t>
            </a:fld>
            <a:endParaRPr lang="es-MX"/>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3528" y="260648"/>
            <a:ext cx="822145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5870" y="6237312"/>
            <a:ext cx="81391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5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D5618-F17C-4F94-A75F-374DF456CBEF}" type="datetimeFigureOut">
              <a:rPr lang="es-MX" smtClean="0"/>
              <a:t>09/08/2018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4B46E-E662-48CA-918C-9560B4428DC9}" type="slidenum">
              <a:rPr lang="es-MX" smtClean="0"/>
              <a:t>‹Nº›</a:t>
            </a:fld>
            <a:endParaRPr lang="es-MX"/>
          </a:p>
        </p:txBody>
      </p:sp>
    </p:spTree>
    <p:extLst>
      <p:ext uri="{BB962C8B-B14F-4D97-AF65-F5344CB8AC3E}">
        <p14:creationId xmlns:p14="http://schemas.microsoft.com/office/powerpoint/2010/main" val="535009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84871-D9BD-4BEE-B9D5-EB369067EDF6}" type="datetimeFigureOut">
              <a:rPr lang="es-MX" smtClean="0"/>
              <a:t>09/08/2018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43C1F-42A6-4DFD-A54F-9D01C649E527}" type="slidenum">
              <a:rPr lang="es-MX" smtClean="0"/>
              <a:t>‹Nº›</a:t>
            </a:fld>
            <a:endParaRPr lang="es-MX"/>
          </a:p>
        </p:txBody>
      </p:sp>
    </p:spTree>
    <p:extLst>
      <p:ext uri="{BB962C8B-B14F-4D97-AF65-F5344CB8AC3E}">
        <p14:creationId xmlns:p14="http://schemas.microsoft.com/office/powerpoint/2010/main" val="40948325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DEDFB-17EF-46D6-A3F1-938BB7173571}" type="datetimeFigureOut">
              <a:rPr lang="es-MX" smtClean="0"/>
              <a:t>09/08/2018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AE4D6-284C-4EEF-BE6E-25F5D4175CF2}" type="slidenum">
              <a:rPr lang="es-MX" smtClean="0"/>
              <a:t>‹Nº›</a:t>
            </a:fld>
            <a:endParaRPr lang="es-MX"/>
          </a:p>
        </p:txBody>
      </p:sp>
    </p:spTree>
    <p:extLst>
      <p:ext uri="{BB962C8B-B14F-4D97-AF65-F5344CB8AC3E}">
        <p14:creationId xmlns:p14="http://schemas.microsoft.com/office/powerpoint/2010/main" val="2327963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489DA-FE68-49F7-B650-4C05269FD27B}" type="datetimeFigureOut">
              <a:rPr lang="es-MX" smtClean="0"/>
              <a:t>09/08/2018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C52EB-801D-4EA0-BAE1-C7432D0A7973}" type="slidenum">
              <a:rPr lang="es-MX" smtClean="0"/>
              <a:t>‹Nº›</a:t>
            </a:fld>
            <a:endParaRPr lang="es-MX"/>
          </a:p>
        </p:txBody>
      </p:sp>
    </p:spTree>
    <p:extLst>
      <p:ext uri="{BB962C8B-B14F-4D97-AF65-F5344CB8AC3E}">
        <p14:creationId xmlns:p14="http://schemas.microsoft.com/office/powerpoint/2010/main" val="1851465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B8135-1243-412A-97D8-DB1F7C3FEC5E}" type="datetimeFigureOut">
              <a:rPr lang="es-MX" smtClean="0"/>
              <a:t>09/08/2018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8BE55-8158-4666-99AF-A378931D4D63}" type="slidenum">
              <a:rPr lang="es-MX" smtClean="0"/>
              <a:t>‹Nº›</a:t>
            </a:fld>
            <a:endParaRPr lang="es-MX"/>
          </a:p>
        </p:txBody>
      </p:sp>
    </p:spTree>
    <p:extLst>
      <p:ext uri="{BB962C8B-B14F-4D97-AF65-F5344CB8AC3E}">
        <p14:creationId xmlns:p14="http://schemas.microsoft.com/office/powerpoint/2010/main" val="744073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52736"/>
            <a:ext cx="7772400" cy="866527"/>
          </a:xfrm>
        </p:spPr>
        <p:txBody>
          <a:bodyPr/>
          <a:lstStyle/>
          <a:p>
            <a:r>
              <a:rPr lang="es-MX" sz="3600" dirty="0" smtClean="0"/>
              <a:t>Centro Virtual de Operaciones en Emergencias y desastres</a:t>
            </a:r>
            <a:r>
              <a:rPr lang="es-MX" sz="3600" dirty="0" smtClean="0"/>
              <a:t>  </a:t>
            </a:r>
            <a:endParaRPr lang="es-MX" sz="3600" dirty="0"/>
          </a:p>
        </p:txBody>
      </p:sp>
      <p:sp>
        <p:nvSpPr>
          <p:cNvPr id="3" name="2 Subtítulo"/>
          <p:cNvSpPr>
            <a:spLocks noGrp="1"/>
          </p:cNvSpPr>
          <p:nvPr>
            <p:ph type="subTitle" idx="1"/>
          </p:nvPr>
        </p:nvSpPr>
        <p:spPr>
          <a:xfrm>
            <a:off x="1191580" y="4937388"/>
            <a:ext cx="6760840" cy="809203"/>
          </a:xfrm>
        </p:spPr>
        <p:txBody>
          <a:bodyPr/>
          <a:lstStyle/>
          <a:p>
            <a:r>
              <a:rPr lang="es-MX" dirty="0" smtClean="0">
                <a:solidFill>
                  <a:schemeClr val="tx1"/>
                </a:solidFill>
              </a:rPr>
              <a:t>Tema 4: Respuesta institucional</a:t>
            </a:r>
            <a:endParaRPr lang="es-MX" dirty="0">
              <a:solidFill>
                <a:schemeClr val="tx1"/>
              </a:solidFill>
            </a:endParaRPr>
          </a:p>
        </p:txBody>
      </p:sp>
      <p:sp>
        <p:nvSpPr>
          <p:cNvPr id="4" name="3 Rectángulo"/>
          <p:cNvSpPr/>
          <p:nvPr/>
        </p:nvSpPr>
        <p:spPr>
          <a:xfrm>
            <a:off x="0" y="6165304"/>
            <a:ext cx="9144000" cy="6926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Picture 2" descr="Resultado de imagen para emergencia med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3828" y="2204864"/>
            <a:ext cx="3096344" cy="273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400600"/>
          </a:xfrm>
        </p:spPr>
        <p:txBody>
          <a:bodyPr>
            <a:normAutofit/>
          </a:bodyPr>
          <a:lstStyle/>
          <a:p>
            <a:pPr marL="0" indent="0" algn="just">
              <a:buNone/>
            </a:pPr>
            <a:r>
              <a:rPr lang="es-ES" sz="1800" b="1" dirty="0" smtClean="0">
                <a:latin typeface="Arial" panose="020B0604020202020204" pitchFamily="34" charset="0"/>
                <a:cs typeface="Arial" panose="020B0604020202020204" pitchFamily="34" charset="0"/>
              </a:rPr>
              <a:t>Disponibilidad de hemocomponentes</a:t>
            </a:r>
            <a:endParaRPr lang="es-MX" sz="1800" dirty="0">
              <a:latin typeface="Arial" panose="020B0604020202020204" pitchFamily="34" charset="0"/>
              <a:cs typeface="Arial" panose="020B0604020202020204" pitchFamily="34" charset="0"/>
            </a:endParaRPr>
          </a:p>
          <a:p>
            <a:pPr marL="0" indent="0" algn="just">
              <a:buNone/>
            </a:pPr>
            <a:r>
              <a:rPr lang="es-ES" sz="1600" b="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0" indent="0" algn="just">
              <a:buNone/>
            </a:pPr>
            <a:r>
              <a:rPr lang="es-ES" sz="1600" dirty="0">
                <a:latin typeface="Arial" panose="020B0604020202020204" pitchFamily="34" charset="0"/>
                <a:cs typeface="Arial" panose="020B0604020202020204" pitchFamily="34" charset="0"/>
              </a:rPr>
              <a:t>En los casos de desastre con saldo masivo de víctimas se presentan muchos casos en donde es indispensable la disponibilidad de los hemocomponentes.</a:t>
            </a:r>
            <a:endParaRPr lang="es-MX" sz="1600" dirty="0">
              <a:latin typeface="Arial" panose="020B0604020202020204" pitchFamily="34" charset="0"/>
              <a:cs typeface="Arial" panose="020B0604020202020204" pitchFamily="34" charset="0"/>
            </a:endParaRPr>
          </a:p>
          <a:p>
            <a:pPr algn="just"/>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Dada </a:t>
            </a:r>
            <a:r>
              <a:rPr lang="es-ES" sz="1600" dirty="0">
                <a:latin typeface="Arial" panose="020B0604020202020204" pitchFamily="34" charset="0"/>
                <a:cs typeface="Arial" panose="020B0604020202020204" pitchFamily="34" charset="0"/>
              </a:rPr>
              <a:t>esta importante necesidad, en el CVOED se ha habilitado un elemento en donde las unidades </a:t>
            </a:r>
            <a:r>
              <a:rPr lang="es-ES" sz="1600" dirty="0" smtClean="0">
                <a:latin typeface="Arial" panose="020B0604020202020204" pitchFamily="34" charset="0"/>
                <a:cs typeface="Arial" panose="020B0604020202020204" pitchFamily="34" charset="0"/>
              </a:rPr>
              <a:t>médicas </a:t>
            </a:r>
            <a:r>
              <a:rPr lang="es-ES" sz="1600" dirty="0">
                <a:latin typeface="Arial" panose="020B0604020202020204" pitchFamily="34" charset="0"/>
                <a:cs typeface="Arial" panose="020B0604020202020204" pitchFamily="34" charset="0"/>
              </a:rPr>
              <a:t>que cuentan con bancos de sangre, y los propios bancos de sangre tienen la responsabilidad de ingresar la información requerida</a:t>
            </a:r>
            <a:r>
              <a:rPr lang="es-ES" sz="1600" dirty="0" smtClean="0">
                <a:latin typeface="Arial" panose="020B0604020202020204" pitchFamily="34" charset="0"/>
                <a:cs typeface="Arial" panose="020B0604020202020204" pitchFamily="34" charset="0"/>
              </a:rPr>
              <a:t>.</a:t>
            </a:r>
          </a:p>
          <a:p>
            <a:pPr marL="0" indent="0" algn="just">
              <a:buNone/>
            </a:pPr>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En tiempo de normalidad se debe registrar diario por la mañana.</a:t>
            </a:r>
          </a:p>
          <a:p>
            <a:pPr marL="0" indent="0" algn="just">
              <a:buNone/>
            </a:pPr>
            <a:r>
              <a:rPr lang="es-ES" sz="1600" dirty="0" smtClean="0">
                <a:latin typeface="Arial" panose="020B0604020202020204" pitchFamily="34" charset="0"/>
                <a:cs typeface="Arial" panose="020B0604020202020204" pitchFamily="34" charset="0"/>
              </a:rPr>
              <a:t>En </a:t>
            </a:r>
            <a:r>
              <a:rPr lang="es-ES" sz="1600" dirty="0">
                <a:latin typeface="Arial" panose="020B0604020202020204" pitchFamily="34" charset="0"/>
                <a:cs typeface="Arial" panose="020B0604020202020204" pitchFamily="34" charset="0"/>
              </a:rPr>
              <a:t>caso de desastre se solicita que se ingrese la información:</a:t>
            </a:r>
            <a:endParaRPr lang="es-MX" sz="1600" dirty="0">
              <a:latin typeface="Arial" panose="020B0604020202020204" pitchFamily="34" charset="0"/>
              <a:cs typeface="Arial" panose="020B0604020202020204" pitchFamily="34" charset="0"/>
            </a:endParaRPr>
          </a:p>
          <a:p>
            <a:pPr lvl="0" algn="just"/>
            <a:r>
              <a:rPr lang="es-ES" sz="1600" dirty="0">
                <a:latin typeface="Arial" panose="020B0604020202020204" pitchFamily="34" charset="0"/>
                <a:cs typeface="Arial" panose="020B0604020202020204" pitchFamily="34" charset="0"/>
              </a:rPr>
              <a:t>por turno los primeros tres  días después de un evento </a:t>
            </a:r>
            <a:endParaRPr lang="es-MX" sz="1600" dirty="0">
              <a:latin typeface="Arial" panose="020B0604020202020204" pitchFamily="34" charset="0"/>
              <a:cs typeface="Arial" panose="020B0604020202020204" pitchFamily="34" charset="0"/>
            </a:endParaRPr>
          </a:p>
          <a:p>
            <a:pPr lvl="0" algn="just"/>
            <a:r>
              <a:rPr lang="es-ES" sz="1600" dirty="0">
                <a:latin typeface="Arial" panose="020B0604020202020204" pitchFamily="34" charset="0"/>
                <a:cs typeface="Arial" panose="020B0604020202020204" pitchFamily="34" charset="0"/>
              </a:rPr>
              <a:t>cada doce horas  del día 3 al día 15 </a:t>
            </a:r>
            <a:endParaRPr lang="es-MX" sz="1600" dirty="0">
              <a:latin typeface="Arial" panose="020B0604020202020204" pitchFamily="34" charset="0"/>
              <a:cs typeface="Arial" panose="020B0604020202020204" pitchFamily="34" charset="0"/>
            </a:endParaRPr>
          </a:p>
          <a:p>
            <a:pPr lvl="0" algn="just"/>
            <a:r>
              <a:rPr lang="es-ES" sz="1600" dirty="0">
                <a:latin typeface="Arial" panose="020B0604020202020204" pitchFamily="34" charset="0"/>
                <a:cs typeface="Arial" panose="020B0604020202020204" pitchFamily="34" charset="0"/>
              </a:rPr>
              <a:t>y cada 24 horas del día 15 en adelante</a:t>
            </a:r>
            <a:r>
              <a:rPr lang="es-ES" sz="1600" dirty="0" smtClean="0">
                <a:latin typeface="Arial" panose="020B0604020202020204" pitchFamily="34" charset="0"/>
                <a:cs typeface="Arial" panose="020B0604020202020204" pitchFamily="34" charset="0"/>
              </a:rPr>
              <a:t>.</a:t>
            </a:r>
          </a:p>
          <a:p>
            <a:pPr marL="0" lvl="0" indent="0" algn="just">
              <a:buNone/>
            </a:pPr>
            <a:endParaRPr lang="es-ES" sz="1600" dirty="0" smtClean="0">
              <a:latin typeface="Arial" panose="020B0604020202020204" pitchFamily="34" charset="0"/>
              <a:cs typeface="Arial" panose="020B0604020202020204" pitchFamily="34" charset="0"/>
            </a:endParaRPr>
          </a:p>
          <a:p>
            <a:pPr marL="0" lvl="0" indent="0" algn="just">
              <a:buNone/>
            </a:pPr>
            <a:r>
              <a:rPr lang="es-ES" sz="1600" dirty="0" smtClean="0">
                <a:latin typeface="Arial" panose="020B0604020202020204" pitchFamily="34" charset="0"/>
                <a:cs typeface="Arial" panose="020B0604020202020204" pitchFamily="34" charset="0"/>
              </a:rPr>
              <a:t>En caso de necesitarse otra periodicidad, se avisará por el </a:t>
            </a:r>
          </a:p>
          <a:p>
            <a:pPr marL="0" lvl="0" indent="0" algn="just">
              <a:buNone/>
            </a:pPr>
            <a:r>
              <a:rPr lang="es-ES" sz="1600" dirty="0" smtClean="0">
                <a:latin typeface="Arial" panose="020B0604020202020204" pitchFamily="34" charset="0"/>
                <a:cs typeface="Arial" panose="020B0604020202020204" pitchFamily="34" charset="0"/>
              </a:rPr>
              <a:t>Mensajero o por el notificador de emergencias.</a:t>
            </a:r>
            <a:endParaRPr lang="es-MX" sz="1600" dirty="0">
              <a:latin typeface="Arial" panose="020B0604020202020204" pitchFamily="34" charset="0"/>
              <a:cs typeface="Arial" panose="020B0604020202020204" pitchFamily="34" charset="0"/>
            </a:endParaRPr>
          </a:p>
          <a:p>
            <a:pPr marL="0" indent="0" algn="just">
              <a:buNone/>
            </a:pPr>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654" y="4559771"/>
            <a:ext cx="2846834" cy="1533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9173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2376264"/>
          </a:xfrm>
        </p:spPr>
        <p:txBody>
          <a:bodyPr>
            <a:normAutofit/>
          </a:bodyPr>
          <a:lstStyle/>
          <a:p>
            <a:pPr marL="0" indent="0" algn="just">
              <a:buNone/>
            </a:pPr>
            <a:r>
              <a:rPr lang="es-ES" sz="1800" dirty="0" smtClean="0">
                <a:latin typeface="Arial" panose="020B0604020202020204" pitchFamily="34" charset="0"/>
                <a:cs typeface="Arial" panose="020B0604020202020204" pitchFamily="34" charset="0"/>
              </a:rPr>
              <a:t>Para </a:t>
            </a:r>
            <a:r>
              <a:rPr lang="es-ES" sz="1800" dirty="0">
                <a:latin typeface="Arial" panose="020B0604020202020204" pitchFamily="34" charset="0"/>
                <a:cs typeface="Arial" panose="020B0604020202020204" pitchFamily="34" charset="0"/>
              </a:rPr>
              <a:t>ingresar </a:t>
            </a:r>
            <a:r>
              <a:rPr lang="es-ES" sz="1800" dirty="0" smtClean="0">
                <a:latin typeface="Arial" panose="020B0604020202020204" pitchFamily="34" charset="0"/>
                <a:cs typeface="Arial" panose="020B0604020202020204" pitchFamily="34" charset="0"/>
              </a:rPr>
              <a:t>disponibilidad de hemocomponentes</a:t>
            </a:r>
            <a:r>
              <a:rPr lang="es-ES" sz="1800" dirty="0" smtClean="0">
                <a:latin typeface="Arial" panose="020B0604020202020204" pitchFamily="34" charset="0"/>
                <a:cs typeface="Arial" panose="020B0604020202020204" pitchFamily="34" charset="0"/>
              </a:rPr>
              <a:t>:</a:t>
            </a:r>
            <a:endParaRPr lang="es-ES" sz="1800" dirty="0" smtClean="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Localizar y activar la herramienta “hemocomponentes” que se encuentra en el módulo de respuesta (lado izquierdo de la pantalla).</a:t>
            </a:r>
          </a:p>
          <a:p>
            <a:pPr algn="just"/>
            <a:r>
              <a:rPr lang="es-ES" sz="1800" dirty="0" smtClean="0">
                <a:latin typeface="Arial" panose="020B0604020202020204" pitchFamily="34" charset="0"/>
                <a:cs typeface="Arial" panose="020B0604020202020204" pitchFamily="34" charset="0"/>
              </a:rPr>
              <a:t>Se </a:t>
            </a:r>
            <a:r>
              <a:rPr lang="es-ES" sz="1800" dirty="0">
                <a:latin typeface="Arial" panose="020B0604020202020204" pitchFamily="34" charset="0"/>
                <a:cs typeface="Arial" panose="020B0604020202020204" pitchFamily="34" charset="0"/>
              </a:rPr>
              <a:t>abrirá una </a:t>
            </a:r>
            <a:r>
              <a:rPr lang="es-ES" sz="1800" dirty="0" smtClean="0">
                <a:latin typeface="Arial" panose="020B0604020202020204" pitchFamily="34" charset="0"/>
                <a:cs typeface="Arial" panose="020B0604020202020204" pitchFamily="34" charset="0"/>
              </a:rPr>
              <a:t>ventana</a:t>
            </a:r>
            <a:r>
              <a:rPr lang="es-ES" sz="1800" dirty="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que muestra la zona de acceso para ingresar información y la tabla del concentrado nacional.</a:t>
            </a:r>
            <a:endParaRPr lang="es-MX" sz="18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HEMODERIVADOS - Google Chrome"/>
          <p:cNvPicPr>
            <a:picLocks noChangeAspect="1"/>
          </p:cNvPicPr>
          <p:nvPr/>
        </p:nvPicPr>
        <p:blipFill rotWithShape="1">
          <a:blip r:embed="rId3">
            <a:extLst>
              <a:ext uri="{28A0092B-C50C-407E-A947-70E740481C1C}">
                <a14:useLocalDpi xmlns:a14="http://schemas.microsoft.com/office/drawing/2010/main" val="0"/>
              </a:ext>
            </a:extLst>
          </a:blip>
          <a:srcRect t="17982" r="4147" b="34273"/>
          <a:stretch/>
        </p:blipFill>
        <p:spPr>
          <a:xfrm>
            <a:off x="179513" y="3078050"/>
            <a:ext cx="8191756" cy="3274379"/>
          </a:xfrm>
          <a:prstGeom prst="rect">
            <a:avLst/>
          </a:prstGeom>
        </p:spPr>
      </p:pic>
    </p:spTree>
    <p:extLst>
      <p:ext uri="{BB962C8B-B14F-4D97-AF65-F5344CB8AC3E}">
        <p14:creationId xmlns:p14="http://schemas.microsoft.com/office/powerpoint/2010/main" val="319177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1849" y="1628800"/>
            <a:ext cx="7680592" cy="1200329"/>
          </a:xfrm>
          <a:prstGeom prst="rect">
            <a:avLst/>
          </a:prstGeom>
          <a:noFill/>
        </p:spPr>
        <p:txBody>
          <a:bodyPr wrap="square" rtlCol="0">
            <a:spAutoFit/>
          </a:bodyPr>
          <a:lstStyle/>
          <a:p>
            <a:r>
              <a:rPr lang="es-MX" dirty="0" smtClean="0"/>
              <a:t>Para ingresar la información la unidad médica debe activar el espacio para “ingresar disponibilidad de </a:t>
            </a:r>
            <a:r>
              <a:rPr lang="es-MX" dirty="0" smtClean="0"/>
              <a:t>hemocomponentes”.</a:t>
            </a:r>
            <a:endParaRPr lang="es-MX" dirty="0" smtClean="0"/>
          </a:p>
          <a:p>
            <a:r>
              <a:rPr lang="es-MX" dirty="0" smtClean="0"/>
              <a:t>El sistema abre el formato donde se debe ingresar la información.</a:t>
            </a:r>
          </a:p>
          <a:p>
            <a:r>
              <a:rPr lang="es-MX" dirty="0" smtClean="0"/>
              <a:t>Para terminar el proceso debe activar la ficha inferior “insertar registro”</a:t>
            </a:r>
            <a:endParaRPr lang="es-MX" dirty="0"/>
          </a:p>
        </p:txBody>
      </p:sp>
      <p:pic>
        <p:nvPicPr>
          <p:cNvPr id="3" name="2 Imagen" descr="HEMOCOMPONENTES - Google Chrome"/>
          <p:cNvPicPr>
            <a:picLocks noChangeAspect="1"/>
          </p:cNvPicPr>
          <p:nvPr/>
        </p:nvPicPr>
        <p:blipFill rotWithShape="1">
          <a:blip r:embed="rId3">
            <a:extLst>
              <a:ext uri="{28A0092B-C50C-407E-A947-70E740481C1C}">
                <a14:useLocalDpi xmlns:a14="http://schemas.microsoft.com/office/drawing/2010/main" val="0"/>
              </a:ext>
            </a:extLst>
          </a:blip>
          <a:srcRect b="52864"/>
          <a:stretch/>
        </p:blipFill>
        <p:spPr>
          <a:xfrm>
            <a:off x="290904" y="3068960"/>
            <a:ext cx="8546123" cy="3232597"/>
          </a:xfrm>
          <a:prstGeom prst="rect">
            <a:avLst/>
          </a:prstGeom>
        </p:spPr>
      </p:pic>
    </p:spTree>
    <p:extLst>
      <p:ext uri="{BB962C8B-B14F-4D97-AF65-F5344CB8AC3E}">
        <p14:creationId xmlns:p14="http://schemas.microsoft.com/office/powerpoint/2010/main" val="1154659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a:bodyPr>
          <a:lstStyle/>
          <a:p>
            <a:pPr marL="0" indent="0" algn="just">
              <a:buNone/>
            </a:pPr>
            <a:r>
              <a:rPr lang="es-ES" sz="1800" dirty="0" smtClean="0">
                <a:latin typeface="Arial" panose="020B0604020202020204" pitchFamily="34" charset="0"/>
                <a:cs typeface="Arial" panose="020B0604020202020204" pitchFamily="34" charset="0"/>
              </a:rPr>
              <a:t>Al activar </a:t>
            </a:r>
            <a:r>
              <a:rPr lang="es-ES" sz="1800" dirty="0">
                <a:latin typeface="Arial" panose="020B0604020202020204" pitchFamily="34" charset="0"/>
                <a:cs typeface="Arial" panose="020B0604020202020204" pitchFamily="34" charset="0"/>
              </a:rPr>
              <a:t>el recuadro </a:t>
            </a:r>
            <a:r>
              <a:rPr lang="es-ES" sz="1800" b="1" dirty="0">
                <a:latin typeface="Arial" panose="020B0604020202020204" pitchFamily="34" charset="0"/>
                <a:cs typeface="Arial" panose="020B0604020202020204" pitchFamily="34" charset="0"/>
              </a:rPr>
              <a:t>Insertar registro</a:t>
            </a:r>
            <a:r>
              <a:rPr lang="es-ES" sz="1800" dirty="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los datos quedarán automáticamente registrados</a:t>
            </a:r>
            <a:r>
              <a:rPr lang="es-ES" sz="1800" dirty="0" smtClean="0">
                <a:latin typeface="Arial" panose="020B0604020202020204" pitchFamily="34" charset="0"/>
                <a:cs typeface="Arial" panose="020B0604020202020204" pitchFamily="34" charset="0"/>
              </a:rPr>
              <a:t>.</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Para poder consultar </a:t>
            </a:r>
            <a:r>
              <a:rPr lang="es-ES" sz="1800" dirty="0" smtClean="0">
                <a:latin typeface="Arial" panose="020B0604020202020204" pitchFamily="34" charset="0"/>
                <a:cs typeface="Arial" panose="020B0604020202020204" pitchFamily="34" charset="0"/>
              </a:rPr>
              <a:t>la información, solo se debe activar la Delegación que nos interese, el sistema abre la relación de unidades médicas ya con la tabla de datos.</a:t>
            </a:r>
            <a:endParaRPr lang="es-MX" sz="1800" dirty="0">
              <a:latin typeface="Arial" panose="020B0604020202020204" pitchFamily="34" charset="0"/>
              <a:cs typeface="Arial" panose="020B0604020202020204" pitchFamily="34" charset="0"/>
            </a:endParaRPr>
          </a:p>
          <a:p>
            <a:pPr marL="0" indent="0" algn="just">
              <a:buNone/>
            </a:pP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En </a:t>
            </a:r>
            <a:r>
              <a:rPr lang="es-ES" sz="1800" dirty="0">
                <a:latin typeface="Arial" panose="020B0604020202020204" pitchFamily="34" charset="0"/>
                <a:cs typeface="Arial" panose="020B0604020202020204" pitchFamily="34" charset="0"/>
              </a:rPr>
              <a:t>el caso de los directivos, no aparece la opción de Ingresar disponibilidad de </a:t>
            </a:r>
            <a:r>
              <a:rPr lang="es-ES" sz="1800" dirty="0" smtClean="0">
                <a:latin typeface="Arial" panose="020B0604020202020204" pitchFamily="34" charset="0"/>
                <a:cs typeface="Arial" panose="020B0604020202020204" pitchFamily="34" charset="0"/>
              </a:rPr>
              <a:t>Hemocomponentes, </a:t>
            </a:r>
            <a:r>
              <a:rPr lang="es-ES" sz="1800" dirty="0">
                <a:latin typeface="Arial" panose="020B0604020202020204" pitchFamily="34" charset="0"/>
                <a:cs typeface="Arial" panose="020B0604020202020204" pitchFamily="34" charset="0"/>
              </a:rPr>
              <a:t>sólo </a:t>
            </a:r>
            <a:r>
              <a:rPr lang="es-ES" sz="1800" dirty="0" smtClean="0">
                <a:latin typeface="Arial" panose="020B0604020202020204" pitchFamily="34" charset="0"/>
                <a:cs typeface="Arial" panose="020B0604020202020204" pitchFamily="34" charset="0"/>
              </a:rPr>
              <a:t>aparece la tabla de Disponibilidad </a:t>
            </a:r>
            <a:r>
              <a:rPr lang="es-ES" sz="1800" dirty="0">
                <a:latin typeface="Arial" panose="020B0604020202020204" pitchFamily="34" charset="0"/>
                <a:cs typeface="Arial" panose="020B0604020202020204" pitchFamily="34" charset="0"/>
              </a:rPr>
              <a:t>de Hemocomponentes Nacional: el directivo sólo podrá consultar la información que los operativos hayan registrado.</a:t>
            </a:r>
            <a:endParaRPr lang="es-MX" sz="1800" dirty="0">
              <a:latin typeface="Arial" panose="020B0604020202020204" pitchFamily="34" charset="0"/>
              <a:cs typeface="Arial" panose="020B0604020202020204" pitchFamily="34" charset="0"/>
            </a:endParaRPr>
          </a:p>
          <a:p>
            <a:pPr marL="0" indent="0" algn="just">
              <a:buNone/>
            </a:pPr>
            <a:endParaRPr lang="es-ES" sz="1800" dirty="0" smtClean="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endParaRPr lang="es-MX"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754" y="424815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638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p:cNvSpPr>
            <a:spLocks noGrp="1"/>
          </p:cNvSpPr>
          <p:nvPr>
            <p:ph type="title"/>
          </p:nvPr>
        </p:nvSpPr>
        <p:spPr>
          <a:xfrm>
            <a:off x="0" y="955675"/>
            <a:ext cx="3973286" cy="522514"/>
          </a:xfrm>
          <a:solidFill>
            <a:srgbClr val="FFFFFF"/>
          </a:solidFill>
          <a:ln>
            <a:noFill/>
          </a:ln>
        </p:spPr>
        <p:txBody>
          <a:bodyPr>
            <a:noAutofit/>
          </a:bodyPr>
          <a:lstStyle/>
          <a:p>
            <a:r>
              <a:rPr lang="es-ES" sz="1800" b="1" dirty="0" smtClean="0">
                <a:latin typeface="Arial" panose="020B0604020202020204" pitchFamily="34" charset="0"/>
                <a:cs typeface="Arial" panose="020B0604020202020204" pitchFamily="34" charset="0"/>
              </a:rPr>
              <a:t>Censo Nominal de pacientes</a:t>
            </a:r>
            <a:endParaRPr lang="es-ES" sz="1800" b="1"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870"/>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96370" y="1916832"/>
            <a:ext cx="4104456" cy="3293209"/>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Sistema de registro, reporte y consulta de los pacientes </a:t>
            </a:r>
            <a:r>
              <a:rPr lang="es-MX" sz="1600" dirty="0" smtClean="0">
                <a:latin typeface="Arial" panose="020B0604020202020204" pitchFamily="34" charset="0"/>
                <a:cs typeface="Arial" panose="020B0604020202020204" pitchFamily="34" charset="0"/>
              </a:rPr>
              <a:t>atendidos </a:t>
            </a:r>
            <a:r>
              <a:rPr lang="es-MX" sz="1600" dirty="0">
                <a:latin typeface="Arial" panose="020B0604020202020204" pitchFamily="34" charset="0"/>
                <a:cs typeface="Arial" panose="020B0604020202020204" pitchFamily="34" charset="0"/>
              </a:rPr>
              <a:t>en las unidades médicas en una emergencia o </a:t>
            </a:r>
            <a:r>
              <a:rPr lang="es-MX" sz="1600" dirty="0" smtClean="0">
                <a:latin typeface="Arial" panose="020B0604020202020204" pitchFamily="34" charset="0"/>
                <a:cs typeface="Arial" panose="020B0604020202020204" pitchFamily="34" charset="0"/>
              </a:rPr>
              <a:t>desastre.</a:t>
            </a:r>
          </a:p>
          <a:p>
            <a:pPr algn="just"/>
            <a:r>
              <a:rPr lang="es-MX" sz="1600" dirty="0" smtClean="0">
                <a:latin typeface="Arial" panose="020B0604020202020204" pitchFamily="34" charset="0"/>
                <a:cs typeface="Arial" panose="020B0604020202020204" pitchFamily="34" charset="0"/>
              </a:rPr>
              <a:t>Apoya </a:t>
            </a:r>
            <a:r>
              <a:rPr lang="es-MX" sz="1600" dirty="0">
                <a:latin typeface="Arial" panose="020B0604020202020204" pitchFamily="34" charset="0"/>
                <a:cs typeface="Arial" panose="020B0604020202020204" pitchFamily="34" charset="0"/>
              </a:rPr>
              <a:t>la toma de decisiones para coordinar la atención médica y evitar saturación de servicios.</a:t>
            </a:r>
          </a:p>
          <a:p>
            <a:pPr algn="just"/>
            <a:r>
              <a:rPr lang="es-MX" sz="1600" dirty="0">
                <a:latin typeface="Arial" panose="020B0604020202020204" pitchFamily="34" charset="0"/>
                <a:cs typeface="Arial" panose="020B0604020202020204" pitchFamily="34" charset="0"/>
              </a:rPr>
              <a:t>L</a:t>
            </a:r>
            <a:r>
              <a:rPr lang="es-MX" sz="1600" dirty="0" smtClean="0">
                <a:latin typeface="Arial" panose="020B0604020202020204" pitchFamily="34" charset="0"/>
                <a:cs typeface="Arial" panose="020B0604020202020204" pitchFamily="34" charset="0"/>
              </a:rPr>
              <a:t>a </a:t>
            </a:r>
            <a:r>
              <a:rPr lang="es-MX" sz="1600" dirty="0">
                <a:latin typeface="Arial" panose="020B0604020202020204" pitchFamily="34" charset="0"/>
                <a:cs typeface="Arial" panose="020B0604020202020204" pitchFamily="34" charset="0"/>
              </a:rPr>
              <a:t>información de pacientes </a:t>
            </a:r>
            <a:r>
              <a:rPr lang="es-MX" sz="1600" dirty="0" smtClean="0">
                <a:latin typeface="Arial" panose="020B0604020202020204" pitchFamily="34" charset="0"/>
                <a:cs typeface="Arial" panose="020B0604020202020204" pitchFamily="34" charset="0"/>
              </a:rPr>
              <a:t>será compartida con </a:t>
            </a:r>
            <a:r>
              <a:rPr lang="es-MX" sz="1600" dirty="0">
                <a:latin typeface="Arial" panose="020B0604020202020204" pitchFamily="34" charset="0"/>
                <a:cs typeface="Arial" panose="020B0604020202020204" pitchFamily="34" charset="0"/>
              </a:rPr>
              <a:t>la Coordinación Nacional de Protección Civil de la Secretaria de </a:t>
            </a:r>
            <a:r>
              <a:rPr lang="es-MX" sz="1600" dirty="0" smtClean="0">
                <a:latin typeface="Arial" panose="020B0604020202020204" pitchFamily="34" charset="0"/>
                <a:cs typeface="Arial" panose="020B0604020202020204" pitchFamily="34" charset="0"/>
              </a:rPr>
              <a:t>Gobernación (solo información no restringida o sensible).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Herramienta que ayuda a </a:t>
            </a:r>
            <a:r>
              <a:rPr lang="es-ES" sz="1600" dirty="0" smtClean="0">
                <a:latin typeface="Arial" panose="020B0604020202020204" pitchFamily="34" charset="0"/>
                <a:cs typeface="Arial" panose="020B0604020202020204" pitchFamily="34" charset="0"/>
              </a:rPr>
              <a:t>la localización de pacientes.</a:t>
            </a:r>
            <a:endParaRPr lang="es-MX"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955675"/>
            <a:ext cx="4860032" cy="55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609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p:cNvSpPr>
            <a:spLocks noGrp="1"/>
          </p:cNvSpPr>
          <p:nvPr>
            <p:ph type="title"/>
          </p:nvPr>
        </p:nvSpPr>
        <p:spPr>
          <a:xfrm>
            <a:off x="2195736" y="1034278"/>
            <a:ext cx="4981398" cy="522514"/>
          </a:xfrm>
          <a:solidFill>
            <a:srgbClr val="FFFFFF"/>
          </a:solidFill>
          <a:ln>
            <a:noFill/>
          </a:ln>
        </p:spPr>
        <p:txBody>
          <a:bodyPr>
            <a:noAutofit/>
          </a:bodyPr>
          <a:lstStyle/>
          <a:p>
            <a:r>
              <a:rPr lang="es-ES" sz="2000" b="1" dirty="0" smtClean="0">
                <a:latin typeface="Arial" panose="020B0604020202020204" pitchFamily="34" charset="0"/>
                <a:cs typeface="Arial" panose="020B0604020202020204" pitchFamily="34" charset="0"/>
              </a:rPr>
              <a:t>Censo Nominal de Pacientes (CENOP)</a:t>
            </a:r>
            <a:endParaRPr lang="es-ES" sz="2000" b="1"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870"/>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1844824"/>
            <a:ext cx="7992887" cy="4401205"/>
          </a:xfrm>
          <a:prstGeom prst="rect">
            <a:avLst/>
          </a:prstGeom>
          <a:noFill/>
        </p:spPr>
        <p:txBody>
          <a:bodyPr wrap="square" rtlCol="0">
            <a:spAutoFit/>
          </a:bodyPr>
          <a:lstStyle/>
          <a:p>
            <a:pPr marL="342900" indent="-342900">
              <a:buFont typeface="Arial"/>
              <a:buChar char="•"/>
            </a:pPr>
            <a:r>
              <a:rPr lang="es-MX" sz="2000" dirty="0" smtClean="0"/>
              <a:t>Es una herramienta de gran utilidad y valor en el momento del desastre.</a:t>
            </a:r>
          </a:p>
          <a:p>
            <a:pPr marL="342900" indent="-342900">
              <a:buFont typeface="Arial"/>
              <a:buChar char="•"/>
            </a:pPr>
            <a:r>
              <a:rPr lang="es-MX" sz="2000" dirty="0" smtClean="0"/>
              <a:t>Las unidades médicas que reciban lesionados resultantes de una emergencia o desastre deben informarlo a través de este medio.</a:t>
            </a:r>
          </a:p>
          <a:p>
            <a:pPr marL="342900" indent="-342900">
              <a:buFont typeface="Arial"/>
              <a:buChar char="•"/>
            </a:pPr>
            <a:r>
              <a:rPr lang="es-MX" sz="2000" dirty="0" smtClean="0"/>
              <a:t>La información debe ser ingresada a la brevedad después del arribo de los pacientes y en cuanto la situación lo permita.</a:t>
            </a:r>
          </a:p>
          <a:p>
            <a:pPr marL="342900" indent="-342900">
              <a:buFont typeface="Arial"/>
              <a:buChar char="•"/>
            </a:pPr>
            <a:r>
              <a:rPr lang="es-MX" sz="2000" dirty="0" smtClean="0"/>
              <a:t>Para ingresar información se debe activar la herramienta “Censo Nominal de Pacientes” (lado izq de su página principal del CVOED).</a:t>
            </a:r>
          </a:p>
          <a:p>
            <a:pPr marL="342900" indent="-342900">
              <a:buFont typeface="Arial"/>
              <a:buChar char="•"/>
            </a:pPr>
            <a:r>
              <a:rPr lang="es-MX" sz="2000" dirty="0" smtClean="0"/>
              <a:t>El sistema le abre una ventana con el formato que debe requisitar.</a:t>
            </a:r>
          </a:p>
          <a:p>
            <a:pPr marL="342900" indent="-342900">
              <a:buFont typeface="Arial"/>
              <a:buChar char="•"/>
            </a:pPr>
            <a:r>
              <a:rPr lang="es-MX" sz="2000" dirty="0" smtClean="0"/>
              <a:t>Para terminar el proceso debe activar la ficha inferior “insertar registro”</a:t>
            </a:r>
          </a:p>
          <a:p>
            <a:pPr marL="342900" indent="-342900">
              <a:buFont typeface="Arial"/>
              <a:buChar char="•"/>
            </a:pPr>
            <a:r>
              <a:rPr lang="es-MX" sz="2000" dirty="0" smtClean="0"/>
              <a:t>La información es guardada en el </a:t>
            </a:r>
            <a:r>
              <a:rPr lang="es-MX" sz="2000" dirty="0" smtClean="0"/>
              <a:t>sistema, y </a:t>
            </a:r>
            <a:r>
              <a:rPr lang="es-MX" sz="2000" dirty="0" smtClean="0"/>
              <a:t>le ofrece un nuevo formato en blanco listo para ingresar un nuevo paciente.</a:t>
            </a:r>
          </a:p>
          <a:p>
            <a:pPr marL="342900" indent="-342900">
              <a:buFont typeface="Arial"/>
              <a:buChar char="•"/>
            </a:pPr>
            <a:r>
              <a:rPr lang="es-MX" sz="2000" dirty="0" smtClean="0"/>
              <a:t>La información es consultada por los niveles Delegacional y Central.</a:t>
            </a:r>
          </a:p>
          <a:p>
            <a:pPr marL="342900" indent="-342900">
              <a:buFont typeface="Arial"/>
              <a:buChar char="•"/>
            </a:pPr>
            <a:r>
              <a:rPr lang="es-MX" sz="2000" dirty="0" smtClean="0"/>
              <a:t>El nivel Central enviará la información a SEGOB que </a:t>
            </a:r>
            <a:r>
              <a:rPr lang="es-MX" sz="2000" dirty="0"/>
              <a:t>é</a:t>
            </a:r>
            <a:r>
              <a:rPr lang="es-MX" sz="2000" dirty="0" smtClean="0"/>
              <a:t>sta </a:t>
            </a:r>
            <a:r>
              <a:rPr lang="es-MX" sz="2000" dirty="0" smtClean="0"/>
              <a:t>requiera.</a:t>
            </a:r>
          </a:p>
          <a:p>
            <a:endParaRPr lang="es-MX" sz="2000" dirty="0" smtClean="0"/>
          </a:p>
        </p:txBody>
      </p:sp>
    </p:spTree>
    <p:extLst>
      <p:ext uri="{BB962C8B-B14F-4D97-AF65-F5344CB8AC3E}">
        <p14:creationId xmlns:p14="http://schemas.microsoft.com/office/powerpoint/2010/main" val="3622258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p:cNvSpPr>
            <a:spLocks noGrp="1"/>
          </p:cNvSpPr>
          <p:nvPr>
            <p:ph type="title"/>
          </p:nvPr>
        </p:nvSpPr>
        <p:spPr>
          <a:xfrm>
            <a:off x="2398914" y="908720"/>
            <a:ext cx="3973286" cy="522514"/>
          </a:xfrm>
          <a:solidFill>
            <a:srgbClr val="FFFFFF"/>
          </a:solidFill>
          <a:ln>
            <a:noFill/>
          </a:ln>
        </p:spPr>
        <p:txBody>
          <a:bodyPr>
            <a:noAutofit/>
          </a:bodyPr>
          <a:lstStyle/>
          <a:p>
            <a:r>
              <a:rPr lang="es-ES" sz="1800" b="1" dirty="0" smtClean="0">
                <a:latin typeface="Arial" panose="020B0604020202020204" pitchFamily="34" charset="0"/>
                <a:cs typeface="Arial" panose="020B0604020202020204" pitchFamily="34" charset="0"/>
              </a:rPr>
              <a:t>Formato</a:t>
            </a:r>
            <a:endParaRPr lang="es-ES" sz="1800" b="1"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870"/>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Captura de pantalla 2014-03-21 a la(s) 11.19.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31" y="1268760"/>
            <a:ext cx="8134425" cy="5589240"/>
          </a:xfrm>
          <a:prstGeom prst="rect">
            <a:avLst/>
          </a:prstGeom>
        </p:spPr>
      </p:pic>
    </p:spTree>
    <p:extLst>
      <p:ext uri="{BB962C8B-B14F-4D97-AF65-F5344CB8AC3E}">
        <p14:creationId xmlns:p14="http://schemas.microsoft.com/office/powerpoint/2010/main" val="329183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472608"/>
          </a:xfrm>
        </p:spPr>
        <p:txBody>
          <a:bodyPr>
            <a:noAutofit/>
          </a:bodyPr>
          <a:lstStyle/>
          <a:p>
            <a:pPr marL="0" indent="0" algn="just">
              <a:buNone/>
            </a:pPr>
            <a:r>
              <a:rPr lang="es-ES" sz="2000" b="1" dirty="0" smtClean="0">
                <a:latin typeface="Arial" panose="020B0604020202020204" pitchFamily="34" charset="0"/>
                <a:cs typeface="Arial" panose="020B0604020202020204" pitchFamily="34" charset="0"/>
              </a:rPr>
              <a:t>Línea de </a:t>
            </a:r>
            <a:r>
              <a:rPr lang="es-ES" sz="2400" b="1" dirty="0" smtClean="0">
                <a:latin typeface="Arial" panose="020B0604020202020204" pitchFamily="34" charset="0"/>
                <a:cs typeface="Arial" panose="020B0604020202020204" pitchFamily="34" charset="0"/>
              </a:rPr>
              <a:t>tiempo</a:t>
            </a:r>
            <a:endParaRPr lang="es-MX" sz="2400" b="1" dirty="0" smtClean="0">
              <a:latin typeface="Arial" panose="020B0604020202020204" pitchFamily="34" charset="0"/>
              <a:cs typeface="Arial" panose="020B0604020202020204" pitchFamily="34" charset="0"/>
            </a:endParaRPr>
          </a:p>
          <a:p>
            <a:pPr marL="0" indent="0" algn="just">
              <a:buNone/>
            </a:pPr>
            <a:endParaRPr lang="es-MX"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Con las herramientas descritas en esta unidad se tendrá la posibilidad  de construir  en el tiempo una línea de acciones y reportes que redundarán en la respuesta efectiva del IMSS ante emergencias y desastres.</a:t>
            </a:r>
            <a:endParaRPr lang="es-MX" sz="1800" dirty="0">
              <a:latin typeface="Arial" panose="020B0604020202020204" pitchFamily="34" charset="0"/>
              <a:cs typeface="Arial" panose="020B0604020202020204" pitchFamily="34" charset="0"/>
            </a:endParaRPr>
          </a:p>
          <a:p>
            <a:pPr marL="0" indent="0" algn="just">
              <a:buNone/>
            </a:pPr>
            <a:endParaRPr lang="es-ES" sz="1800" dirty="0" smtClean="0">
              <a:latin typeface="Arial" panose="020B0604020202020204" pitchFamily="34" charset="0"/>
              <a:cs typeface="Arial" panose="020B0604020202020204" pitchFamily="34" charset="0"/>
            </a:endParaRPr>
          </a:p>
          <a:p>
            <a:pPr marL="0" lvl="0" indent="0" algn="just">
              <a:buNone/>
            </a:pPr>
            <a:r>
              <a:rPr lang="es-ES" sz="1800" dirty="0" smtClean="0">
                <a:latin typeface="Arial" panose="020B0604020202020204" pitchFamily="34" charset="0"/>
                <a:cs typeface="Arial" panose="020B0604020202020204" pitchFamily="34" charset="0"/>
              </a:rPr>
              <a:t>En el minuto cero de un evento se tendrá el reporte de camas y servicios así como los hemocomponentes disponibles que la unidad tenía antes del evento.</a:t>
            </a:r>
            <a:endParaRPr lang="es-MX" sz="1800" dirty="0" smtClean="0">
              <a:latin typeface="Arial" panose="020B0604020202020204" pitchFamily="34" charset="0"/>
              <a:cs typeface="Arial" panose="020B0604020202020204" pitchFamily="34" charset="0"/>
            </a:endParaRPr>
          </a:p>
          <a:p>
            <a:pPr marL="0" lvl="0" indent="0" algn="just">
              <a:buNone/>
            </a:pPr>
            <a:endParaRPr lang="es-ES" sz="1800" dirty="0" smtClean="0">
              <a:latin typeface="Arial" panose="020B0604020202020204" pitchFamily="34" charset="0"/>
              <a:cs typeface="Arial" panose="020B0604020202020204" pitchFamily="34" charset="0"/>
            </a:endParaRPr>
          </a:p>
          <a:p>
            <a:pPr marL="0" lvl="0" indent="0" algn="just">
              <a:buNone/>
            </a:pPr>
            <a:r>
              <a:rPr lang="es-ES" sz="1800" dirty="0" smtClean="0">
                <a:latin typeface="Arial" panose="020B0604020202020204" pitchFamily="34" charset="0"/>
                <a:cs typeface="Arial" panose="020B0604020202020204" pitchFamily="34" charset="0"/>
              </a:rPr>
              <a:t>En los primeros minutos</a:t>
            </a:r>
            <a:r>
              <a:rPr lang="es-ES" sz="1800" dirty="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y con forme vayan llegando se hará actualización de camas y servicios disponibles por cada unidad y por delegación, se tendrá la disponibilidad de hemocomponentes y desde que inicie la llegada de los pacientes se tendrá la base de datos de los pacientes atendidos, y que será compartida con SEGOB.</a:t>
            </a:r>
            <a:endParaRPr lang="es-MX" sz="1800" dirty="0" smtClean="0">
              <a:latin typeface="Arial" panose="020B0604020202020204" pitchFamily="34" charset="0"/>
              <a:cs typeface="Arial" panose="020B0604020202020204" pitchFamily="34" charset="0"/>
            </a:endParaRPr>
          </a:p>
          <a:p>
            <a:pPr marL="0" lvl="0" indent="0" algn="just">
              <a:buNone/>
            </a:pPr>
            <a:endParaRPr lang="es-ES" sz="2400" dirty="0" smtClean="0"/>
          </a:p>
          <a:p>
            <a:pPr marL="0" indent="0" algn="just">
              <a:buNone/>
            </a:pPr>
            <a:endParaRPr lang="es-MX"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333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472608"/>
          </a:xfrm>
        </p:spPr>
        <p:txBody>
          <a:bodyPr>
            <a:noAutofit/>
          </a:bodyPr>
          <a:lstStyle/>
          <a:p>
            <a:pPr marL="0" indent="0" algn="just">
              <a:buNone/>
            </a:pPr>
            <a:r>
              <a:rPr lang="es-ES" sz="2000" b="1" dirty="0" smtClean="0">
                <a:latin typeface="Arial" panose="020B0604020202020204" pitchFamily="34" charset="0"/>
                <a:cs typeface="Arial" panose="020B0604020202020204" pitchFamily="34" charset="0"/>
              </a:rPr>
              <a:t>Compromisos</a:t>
            </a:r>
            <a:endParaRPr lang="es-MX" sz="2000" b="1" dirty="0" smtClean="0">
              <a:latin typeface="Arial" panose="020B0604020202020204" pitchFamily="34" charset="0"/>
              <a:cs typeface="Arial" panose="020B0604020202020204" pitchFamily="34" charset="0"/>
            </a:endParaRPr>
          </a:p>
          <a:p>
            <a:pPr marL="0" indent="0" algn="just">
              <a:buNone/>
            </a:pPr>
            <a:endParaRPr lang="es-MX" sz="1800" dirty="0" smtClean="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Ingresar la disponibilidad de camas y servicios disponibles diariamente a primeras horas del día.</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Ingresar la disponibilidad de hemocomponentes diariamente a primeras horas del día.</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En caso de emergencia o desastre ingresar la información de camas y servicios además de hemocomponentes disponibles de acuerdo a como se ha establecido, o en su caso como se instruya en el momento preciso por las autoridades institucionales.</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smtClean="0">
                <a:latin typeface="Arial" panose="020B0604020202020204" pitchFamily="34" charset="0"/>
                <a:cs typeface="Arial" panose="020B0604020202020204" pitchFamily="34" charset="0"/>
              </a:rPr>
              <a:t>Ingresar en el Censo nominal de pacientes, todos aquellos lesionados que acudan a atención médica y que sean el resultado directo de una emergencia o desastre, a la brevedad en cuanto sea posible.</a:t>
            </a:r>
            <a:endParaRPr lang="es-MX" sz="1800" dirty="0" smtClean="0">
              <a:latin typeface="Arial" panose="020B0604020202020204" pitchFamily="34" charset="0"/>
              <a:cs typeface="Arial" panose="020B0604020202020204" pitchFamily="34" charset="0"/>
            </a:endParaRPr>
          </a:p>
          <a:p>
            <a:pPr marL="0" lvl="0" indent="0" algn="just">
              <a:buNone/>
            </a:pPr>
            <a:endParaRPr lang="es-ES" sz="2400" dirty="0" smtClean="0"/>
          </a:p>
          <a:p>
            <a:pPr marL="0" indent="0" algn="just">
              <a:buNone/>
            </a:pPr>
            <a:endParaRPr lang="es-MX"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33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96752"/>
            <a:ext cx="4464496" cy="4320480"/>
          </a:xfrm>
        </p:spPr>
        <p:txBody>
          <a:bodyPr>
            <a:normAutofit/>
          </a:bodyPr>
          <a:lstStyle/>
          <a:p>
            <a:pPr marL="0" indent="0" algn="just">
              <a:buNone/>
            </a:pPr>
            <a:r>
              <a:rPr lang="es-ES" sz="1800" dirty="0" smtClean="0">
                <a:latin typeface="Arial" panose="020B0604020202020204" pitchFamily="34" charset="0"/>
                <a:cs typeface="Arial" panose="020B0604020202020204" pitchFamily="34" charset="0"/>
              </a:rPr>
              <a:t>El </a:t>
            </a:r>
            <a:r>
              <a:rPr lang="es-ES" sz="1800" dirty="0">
                <a:latin typeface="Arial" panose="020B0604020202020204" pitchFamily="34" charset="0"/>
                <a:cs typeface="Arial" panose="020B0604020202020204" pitchFamily="34" charset="0"/>
              </a:rPr>
              <a:t>módulo de “Respuesta Institucional” tiene elementos como </a:t>
            </a:r>
            <a:r>
              <a:rPr lang="es-ES" sz="1800" dirty="0" smtClean="0">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disponibilidad de camas y servicios</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“disponibilidad de hemocomponentes” </a:t>
            </a:r>
            <a:r>
              <a:rPr lang="es-ES" sz="1800" dirty="0" smtClean="0">
                <a:latin typeface="Arial" panose="020B0604020202020204" pitchFamily="34" charset="0"/>
                <a:cs typeface="Arial" panose="020B0604020202020204" pitchFamily="34" charset="0"/>
              </a:rPr>
              <a:t>Donde las unidades operativas insertan la información de los recursos disponibles con que cuentan para enfrentar la crisis.</a:t>
            </a:r>
          </a:p>
          <a:p>
            <a:pPr marL="0" indent="0" algn="just">
              <a:buNone/>
            </a:pPr>
            <a:endParaRPr lang="es-ES" sz="1800" dirty="0" smtClean="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E</a:t>
            </a:r>
            <a:r>
              <a:rPr lang="es-ES" sz="1800" dirty="0" smtClean="0">
                <a:latin typeface="Arial" panose="020B0604020202020204" pitchFamily="34" charset="0"/>
                <a:cs typeface="Arial" panose="020B0604020202020204" pitchFamily="34" charset="0"/>
              </a:rPr>
              <a:t>l </a:t>
            </a:r>
            <a:r>
              <a:rPr lang="es-ES" sz="1800" dirty="0">
                <a:latin typeface="Arial" panose="020B0604020202020204" pitchFamily="34" charset="0"/>
                <a:cs typeface="Arial" panose="020B0604020202020204" pitchFamily="34" charset="0"/>
              </a:rPr>
              <a:t>“Censo Nominal de Pacientes”, sitio en donde se ingresa </a:t>
            </a:r>
            <a:r>
              <a:rPr lang="es-ES" sz="1800" dirty="0" smtClean="0">
                <a:latin typeface="Arial" panose="020B0604020202020204" pitchFamily="34" charset="0"/>
                <a:cs typeface="Arial" panose="020B0604020202020204" pitchFamily="34" charset="0"/>
              </a:rPr>
              <a:t>la </a:t>
            </a:r>
            <a:r>
              <a:rPr lang="es-ES" sz="1800" dirty="0">
                <a:latin typeface="Arial" panose="020B0604020202020204" pitchFamily="34" charset="0"/>
                <a:cs typeface="Arial" panose="020B0604020202020204" pitchFamily="34" charset="0"/>
              </a:rPr>
              <a:t>información de las personas que cada unidad </a:t>
            </a:r>
            <a:r>
              <a:rPr lang="es-ES" sz="1800" dirty="0" smtClean="0">
                <a:latin typeface="Arial" panose="020B0604020202020204" pitchFamily="34" charset="0"/>
                <a:cs typeface="Arial" panose="020B0604020202020204" pitchFamily="34" charset="0"/>
              </a:rPr>
              <a:t>médica ha </a:t>
            </a:r>
            <a:r>
              <a:rPr lang="es-ES" sz="1800" dirty="0">
                <a:latin typeface="Arial" panose="020B0604020202020204" pitchFamily="34" charset="0"/>
                <a:cs typeface="Arial" panose="020B0604020202020204" pitchFamily="34" charset="0"/>
              </a:rPr>
              <a:t>atendido.</a:t>
            </a:r>
            <a:endParaRPr lang="es-MX" sz="1800" dirty="0">
              <a:latin typeface="Arial" panose="020B0604020202020204" pitchFamily="34" charset="0"/>
              <a:cs typeface="Arial" panose="020B0604020202020204" pitchFamily="34" charset="0"/>
            </a:endParaRPr>
          </a:p>
          <a:p>
            <a:pPr marL="0" indent="0" algn="just">
              <a:buNone/>
            </a:pPr>
            <a:endParaRPr lang="es-MX"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33056"/>
            <a:ext cx="2990849"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412776"/>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51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268760"/>
            <a:ext cx="7488832" cy="4032448"/>
          </a:xfrm>
        </p:spPr>
        <p:txBody>
          <a:bodyPr>
            <a:noAutofit/>
          </a:bodyPr>
          <a:lstStyle/>
          <a:p>
            <a:pPr marL="0" indent="0" algn="just">
              <a:buNone/>
            </a:pPr>
            <a:r>
              <a:rPr lang="es-ES" sz="1800" b="1" dirty="0">
                <a:latin typeface="Arial" panose="020B0604020202020204" pitchFamily="34" charset="0"/>
                <a:cs typeface="Arial" panose="020B0604020202020204" pitchFamily="34" charset="0"/>
              </a:rPr>
              <a:t>Disponibilidad de camas y </a:t>
            </a:r>
            <a:r>
              <a:rPr lang="es-ES" sz="1800" b="1" dirty="0" smtClean="0">
                <a:latin typeface="Arial" panose="020B0604020202020204" pitchFamily="34" charset="0"/>
                <a:cs typeface="Arial" panose="020B0604020202020204" pitchFamily="34" charset="0"/>
              </a:rPr>
              <a:t>servicios.</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ES" sz="1800" b="1" dirty="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El </a:t>
            </a:r>
            <a:r>
              <a:rPr lang="es-ES" sz="1800" dirty="0">
                <a:latin typeface="Arial" panose="020B0604020202020204" pitchFamily="34" charset="0"/>
                <a:cs typeface="Arial" panose="020B0604020202020204" pitchFamily="34" charset="0"/>
              </a:rPr>
              <a:t>CVOED  ha sido creado con la finalidad de enfrentar eventos adversos </a:t>
            </a:r>
            <a:r>
              <a:rPr lang="es-ES" sz="1800" dirty="0" smtClean="0">
                <a:latin typeface="Arial" panose="020B0604020202020204" pitchFamily="34" charset="0"/>
                <a:cs typeface="Arial" panose="020B0604020202020204" pitchFamily="34" charset="0"/>
              </a:rPr>
              <a:t>tomando en cuenta todas las fases de un ciclo de desastres que son e</a:t>
            </a:r>
            <a:r>
              <a:rPr lang="es-ES" sz="1800" dirty="0" smtClean="0">
                <a:latin typeface="Arial" panose="020B0604020202020204" pitchFamily="34" charset="0"/>
                <a:cs typeface="Arial" panose="020B0604020202020204" pitchFamily="34" charset="0"/>
              </a:rPr>
              <a:t>l </a:t>
            </a:r>
            <a:r>
              <a:rPr lang="es-ES" sz="1800" dirty="0">
                <a:latin typeface="Arial" panose="020B0604020202020204" pitchFamily="34" charset="0"/>
                <a:cs typeface="Arial" panose="020B0604020202020204" pitchFamily="34" charset="0"/>
              </a:rPr>
              <a:t>antes, el durante y el después</a:t>
            </a:r>
            <a:r>
              <a:rPr lang="es-ES" sz="1800" dirty="0" smtClean="0">
                <a:latin typeface="Arial" panose="020B0604020202020204" pitchFamily="34" charset="0"/>
                <a:cs typeface="Arial" panose="020B0604020202020204" pitchFamily="34" charset="0"/>
              </a:rPr>
              <a:t>.</a:t>
            </a:r>
          </a:p>
          <a:p>
            <a:pPr marL="0" indent="0" algn="just">
              <a:buNone/>
            </a:pPr>
            <a:r>
              <a:rPr lang="es-ES" sz="1800" dirty="0" smtClean="0">
                <a:latin typeface="Arial" panose="020B0604020202020204" pitchFamily="34" charset="0"/>
                <a:cs typeface="Arial" panose="020B0604020202020204" pitchFamily="34" charset="0"/>
              </a:rPr>
              <a:t>En </a:t>
            </a:r>
            <a:r>
              <a:rPr lang="es-ES" sz="1800" dirty="0">
                <a:latin typeface="Arial" panose="020B0604020202020204" pitchFamily="34" charset="0"/>
                <a:cs typeface="Arial" panose="020B0604020202020204" pitchFamily="34" charset="0"/>
              </a:rPr>
              <a:t>el momento  en el que ocurre uno  de  </a:t>
            </a:r>
            <a:r>
              <a:rPr lang="es-ES" sz="1800" dirty="0" smtClean="0">
                <a:latin typeface="Arial" panose="020B0604020202020204" pitchFamily="34" charset="0"/>
                <a:cs typeface="Arial" panose="020B0604020202020204" pitchFamily="34" charset="0"/>
              </a:rPr>
              <a:t>éstos  </a:t>
            </a:r>
            <a:r>
              <a:rPr lang="es-ES" sz="1800" dirty="0">
                <a:latin typeface="Arial" panose="020B0604020202020204" pitchFamily="34" charset="0"/>
                <a:cs typeface="Arial" panose="020B0604020202020204" pitchFamily="34" charset="0"/>
              </a:rPr>
              <a:t>fenómenos se necesita  tener herramientas que  permitan dar una respuesta rápida, efectiva organizada y acorde a cada </a:t>
            </a:r>
            <a:r>
              <a:rPr lang="es-ES" sz="1800" dirty="0" smtClean="0">
                <a:latin typeface="Arial" panose="020B0604020202020204" pitchFamily="34" charset="0"/>
                <a:cs typeface="Arial" panose="020B0604020202020204" pitchFamily="34" charset="0"/>
              </a:rPr>
              <a:t>situación.</a:t>
            </a: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En </a:t>
            </a:r>
            <a:r>
              <a:rPr lang="es-ES" sz="1800" dirty="0">
                <a:latin typeface="Arial" panose="020B0604020202020204" pitchFamily="34" charset="0"/>
                <a:cs typeface="Arial" panose="020B0604020202020204" pitchFamily="34" charset="0"/>
              </a:rPr>
              <a:t>esta  sección se encuentra información relevante </a:t>
            </a:r>
            <a:r>
              <a:rPr lang="es-ES" sz="1800" dirty="0" smtClean="0">
                <a:latin typeface="Arial" panose="020B0604020202020204" pitchFamily="34" charset="0"/>
                <a:cs typeface="Arial" panose="020B0604020202020204" pitchFamily="34" charset="0"/>
              </a:rPr>
              <a:t>sobre camas </a:t>
            </a:r>
            <a:r>
              <a:rPr lang="es-ES" sz="1800" dirty="0">
                <a:latin typeface="Arial" panose="020B0604020202020204" pitchFamily="34" charset="0"/>
                <a:cs typeface="Arial" panose="020B0604020202020204" pitchFamily="34" charset="0"/>
              </a:rPr>
              <a:t>y servicios </a:t>
            </a:r>
            <a:r>
              <a:rPr lang="es-ES" sz="1800" dirty="0" smtClean="0">
                <a:latin typeface="Arial" panose="020B0604020202020204" pitchFamily="34" charset="0"/>
                <a:cs typeface="Arial" panose="020B0604020202020204" pitchFamily="34" charset="0"/>
              </a:rPr>
              <a:t>críticos disponibles con las que se cuentan en ese momento.  </a:t>
            </a:r>
            <a:r>
              <a:rPr lang="es-ES" sz="1800" dirty="0">
                <a:latin typeface="Arial" panose="020B0604020202020204" pitchFamily="34" charset="0"/>
                <a:cs typeface="Arial" panose="020B0604020202020204" pitchFamily="34" charset="0"/>
              </a:rPr>
              <a:t>Esta sección deberá  ser llenada por las unidades médicas del Instituto y  </a:t>
            </a:r>
            <a:r>
              <a:rPr lang="es-ES" sz="1800" dirty="0" smtClean="0">
                <a:latin typeface="Arial" panose="020B0604020202020204" pitchFamily="34" charset="0"/>
                <a:cs typeface="Arial" panose="020B0604020202020204" pitchFamily="34" charset="0"/>
              </a:rPr>
              <a:t>puede </a:t>
            </a:r>
            <a:r>
              <a:rPr lang="es-ES" sz="1800" dirty="0">
                <a:latin typeface="Arial" panose="020B0604020202020204" pitchFamily="34" charset="0"/>
                <a:cs typeface="Arial" panose="020B0604020202020204" pitchFamily="34" charset="0"/>
              </a:rPr>
              <a:t>ser </a:t>
            </a:r>
            <a:r>
              <a:rPr lang="es-ES" sz="1800" dirty="0" smtClean="0">
                <a:latin typeface="Arial" panose="020B0604020202020204" pitchFamily="34" charset="0"/>
                <a:cs typeface="Arial" panose="020B0604020202020204" pitchFamily="34" charset="0"/>
              </a:rPr>
              <a:t>consultada </a:t>
            </a:r>
            <a:r>
              <a:rPr lang="es-ES" sz="1800" dirty="0">
                <a:latin typeface="Arial" panose="020B0604020202020204" pitchFamily="34" charset="0"/>
                <a:cs typeface="Arial" panose="020B0604020202020204" pitchFamily="34" charset="0"/>
              </a:rPr>
              <a:t>por los niveles directivos.</a:t>
            </a:r>
            <a:endParaRPr lang="es-MX" sz="1800" dirty="0">
              <a:latin typeface="Arial" panose="020B0604020202020204" pitchFamily="34" charset="0"/>
              <a:cs typeface="Arial" panose="020B0604020202020204" pitchFamily="34" charset="0"/>
            </a:endParaRPr>
          </a:p>
          <a:p>
            <a:pPr marL="0" indent="0" algn="just">
              <a:buNone/>
            </a:pPr>
            <a:endParaRPr lang="es-ES" sz="16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 y="6165304"/>
            <a:ext cx="9144000"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218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052736"/>
            <a:ext cx="7416824" cy="4752528"/>
          </a:xfrm>
        </p:spPr>
        <p:txBody>
          <a:bodyPr>
            <a:noAutofit/>
          </a:bodyPr>
          <a:lstStyle/>
          <a:p>
            <a:pPr marL="0" indent="0" algn="just">
              <a:buNone/>
            </a:pPr>
            <a:endParaRPr lang="es-ES" sz="2800" dirty="0" smtClean="0"/>
          </a:p>
          <a:p>
            <a:pPr marL="0" indent="0" algn="just">
              <a:buNone/>
            </a:pPr>
            <a:r>
              <a:rPr lang="es-ES" sz="1800" dirty="0" smtClean="0">
                <a:latin typeface="Arial" panose="020B0604020202020204" pitchFamily="34" charset="0"/>
                <a:cs typeface="Arial" panose="020B0604020202020204" pitchFamily="34" charset="0"/>
              </a:rPr>
              <a:t>Para tener toda la funcionalidad de esta herramienta, es necesario que en tiempos de normalidad  todas las unidades médicas ingresen su disponibilidad de camas y servicios diariamente por la mañana. </a:t>
            </a:r>
          </a:p>
          <a:p>
            <a:pPr marL="0" indent="0" algn="just">
              <a:buNone/>
            </a:pPr>
            <a:endParaRPr lang="es-ES" sz="1800" dirty="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Cuando </a:t>
            </a:r>
            <a:r>
              <a:rPr lang="es-ES" sz="1800" dirty="0">
                <a:latin typeface="Arial" panose="020B0604020202020204" pitchFamily="34" charset="0"/>
                <a:cs typeface="Arial" panose="020B0604020202020204" pitchFamily="34" charset="0"/>
              </a:rPr>
              <a:t>ocurra un </a:t>
            </a:r>
            <a:r>
              <a:rPr lang="es-ES" sz="1800" dirty="0" smtClean="0">
                <a:latin typeface="Arial" panose="020B0604020202020204" pitchFamily="34" charset="0"/>
                <a:cs typeface="Arial" panose="020B0604020202020204" pitchFamily="34" charset="0"/>
              </a:rPr>
              <a:t>desastre </a:t>
            </a:r>
            <a:r>
              <a:rPr lang="es-ES" sz="1800" dirty="0">
                <a:latin typeface="Arial" panose="020B0604020202020204" pitchFamily="34" charset="0"/>
                <a:cs typeface="Arial" panose="020B0604020202020204" pitchFamily="34" charset="0"/>
              </a:rPr>
              <a:t>la </a:t>
            </a:r>
            <a:r>
              <a:rPr lang="es-ES" sz="1800" dirty="0" smtClean="0">
                <a:latin typeface="Arial" panose="020B0604020202020204" pitchFamily="34" charset="0"/>
                <a:cs typeface="Arial" panose="020B0604020202020204" pitchFamily="34" charset="0"/>
              </a:rPr>
              <a:t>información se ingresará:</a:t>
            </a:r>
          </a:p>
          <a:p>
            <a:pPr algn="just"/>
            <a:r>
              <a:rPr lang="es-ES" sz="1800" dirty="0" smtClean="0">
                <a:latin typeface="Arial" panose="020B0604020202020204" pitchFamily="34" charset="0"/>
                <a:cs typeface="Arial" panose="020B0604020202020204" pitchFamily="34" charset="0"/>
              </a:rPr>
              <a:t>Por </a:t>
            </a:r>
            <a:r>
              <a:rPr lang="es-ES" sz="1800" dirty="0">
                <a:latin typeface="Arial" panose="020B0604020202020204" pitchFamily="34" charset="0"/>
                <a:cs typeface="Arial" panose="020B0604020202020204" pitchFamily="34" charset="0"/>
              </a:rPr>
              <a:t>turno los primeros </a:t>
            </a:r>
            <a:r>
              <a:rPr lang="es-ES" sz="1800" dirty="0" smtClean="0">
                <a:latin typeface="Arial" panose="020B0604020202020204" pitchFamily="34" charset="0"/>
                <a:cs typeface="Arial" panose="020B0604020202020204" pitchFamily="34" charset="0"/>
              </a:rPr>
              <a:t>tres </a:t>
            </a:r>
            <a:r>
              <a:rPr lang="es-ES" sz="1800" dirty="0">
                <a:latin typeface="Arial" panose="020B0604020202020204" pitchFamily="34" charset="0"/>
                <a:cs typeface="Arial" panose="020B0604020202020204" pitchFamily="34" charset="0"/>
              </a:rPr>
              <a:t>días después de </a:t>
            </a:r>
            <a:r>
              <a:rPr lang="es-ES" sz="1800" dirty="0" smtClean="0">
                <a:latin typeface="Arial" panose="020B0604020202020204" pitchFamily="34" charset="0"/>
                <a:cs typeface="Arial" panose="020B0604020202020204" pitchFamily="34" charset="0"/>
              </a:rPr>
              <a:t>un evento.</a:t>
            </a:r>
            <a:endParaRPr lang="es-MX" sz="1800" dirty="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Cada </a:t>
            </a:r>
            <a:r>
              <a:rPr lang="es-ES" sz="1800" dirty="0">
                <a:latin typeface="Arial" panose="020B0604020202020204" pitchFamily="34" charset="0"/>
                <a:cs typeface="Arial" panose="020B0604020202020204" pitchFamily="34" charset="0"/>
              </a:rPr>
              <a:t>doce horas  del día 3 al día </a:t>
            </a:r>
            <a:r>
              <a:rPr lang="es-ES" sz="1800" dirty="0" smtClean="0">
                <a:latin typeface="Arial" panose="020B0604020202020204" pitchFamily="34" charset="0"/>
                <a:cs typeface="Arial" panose="020B0604020202020204" pitchFamily="34" charset="0"/>
              </a:rPr>
              <a:t>15.</a:t>
            </a:r>
          </a:p>
          <a:p>
            <a:pPr algn="just"/>
            <a:r>
              <a:rPr lang="es-ES" sz="1800" dirty="0" smtClean="0">
                <a:latin typeface="Arial" panose="020B0604020202020204" pitchFamily="34" charset="0"/>
                <a:cs typeface="Arial" panose="020B0604020202020204" pitchFamily="34" charset="0"/>
              </a:rPr>
              <a:t>Cada </a:t>
            </a:r>
            <a:r>
              <a:rPr lang="es-ES" sz="1800" dirty="0">
                <a:latin typeface="Arial" panose="020B0604020202020204" pitchFamily="34" charset="0"/>
                <a:cs typeface="Arial" panose="020B0604020202020204" pitchFamily="34" charset="0"/>
              </a:rPr>
              <a:t>24 horas del día 15 en </a:t>
            </a:r>
            <a:r>
              <a:rPr lang="es-ES" sz="1800" dirty="0" smtClean="0">
                <a:latin typeface="Arial" panose="020B0604020202020204" pitchFamily="34" charset="0"/>
                <a:cs typeface="Arial" panose="020B0604020202020204" pitchFamily="34" charset="0"/>
              </a:rPr>
              <a:t>adelante. </a:t>
            </a:r>
          </a:p>
          <a:p>
            <a:pPr marL="0" indent="0" algn="just">
              <a:buNone/>
            </a:pPr>
            <a:endParaRPr lang="es-ES" sz="1800" dirty="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En caso de requerirse otra periodicidad se hará saber a través del mensajero o del notificador de emergencias.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 y="6191084"/>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07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Autofit/>
          </a:bodyPr>
          <a:lstStyle/>
          <a:p>
            <a:pPr marL="0" indent="0" algn="just">
              <a:buNone/>
            </a:pPr>
            <a:r>
              <a:rPr lang="es-ES" sz="1600" dirty="0" smtClean="0">
                <a:latin typeface="Arial" panose="020B0604020202020204" pitchFamily="34" charset="0"/>
                <a:cs typeface="Arial" panose="020B0604020202020204" pitchFamily="34" charset="0"/>
              </a:rPr>
              <a:t>Para </a:t>
            </a:r>
            <a:r>
              <a:rPr lang="es-ES" sz="1600" dirty="0">
                <a:latin typeface="Arial" panose="020B0604020202020204" pitchFamily="34" charset="0"/>
                <a:cs typeface="Arial" panose="020B0604020202020204" pitchFamily="34" charset="0"/>
              </a:rPr>
              <a:t>ingresar </a:t>
            </a:r>
            <a:r>
              <a:rPr lang="es-ES" sz="1600" dirty="0" smtClean="0">
                <a:latin typeface="Arial" panose="020B0604020202020204" pitchFamily="34" charset="0"/>
                <a:cs typeface="Arial" panose="020B0604020202020204" pitchFamily="34" charset="0"/>
              </a:rPr>
              <a:t>datos:</a:t>
            </a:r>
            <a:endParaRPr lang="es-MX" sz="1600" dirty="0">
              <a:latin typeface="Arial" panose="020B0604020202020204" pitchFamily="34" charset="0"/>
              <a:cs typeface="Arial" panose="020B0604020202020204" pitchFamily="34" charset="0"/>
            </a:endParaRPr>
          </a:p>
          <a:p>
            <a:pPr algn="just"/>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Dar </a:t>
            </a:r>
            <a:r>
              <a:rPr lang="es-ES" sz="1600" dirty="0">
                <a:latin typeface="Arial" panose="020B0604020202020204" pitchFamily="34" charset="0"/>
                <a:cs typeface="Arial" panose="020B0604020202020204" pitchFamily="34" charset="0"/>
              </a:rPr>
              <a:t>clic en la opción de </a:t>
            </a:r>
            <a:r>
              <a:rPr lang="es-ES" sz="1600" dirty="0" smtClean="0">
                <a:latin typeface="Arial" panose="020B0604020202020204" pitchFamily="34" charset="0"/>
                <a:cs typeface="Arial" panose="020B0604020202020204" pitchFamily="34" charset="0"/>
              </a:rPr>
              <a:t>“</a:t>
            </a:r>
            <a:r>
              <a:rPr lang="es-ES" sz="1600" b="1" dirty="0" smtClean="0">
                <a:latin typeface="Arial" panose="020B0604020202020204" pitchFamily="34" charset="0"/>
                <a:cs typeface="Arial" panose="020B0604020202020204" pitchFamily="34" charset="0"/>
              </a:rPr>
              <a:t>camas y servicios” </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se  abrirá una </a:t>
            </a:r>
            <a:r>
              <a:rPr lang="es-ES" sz="1600" dirty="0" smtClean="0">
                <a:latin typeface="Arial" panose="020B0604020202020204" pitchFamily="34" charset="0"/>
                <a:cs typeface="Arial" panose="020B0604020202020204" pitchFamily="34" charset="0"/>
              </a:rPr>
              <a:t>ventana donde se encuentra una tabla con totales nacional por Delegación. </a:t>
            </a:r>
          </a:p>
          <a:p>
            <a:pPr marL="0" indent="0" algn="just">
              <a:buNone/>
            </a:pPr>
            <a:r>
              <a:rPr lang="es-ES" sz="1600" dirty="0" smtClean="0">
                <a:latin typeface="Arial" panose="020B0604020202020204" pitchFamily="34" charset="0"/>
                <a:cs typeface="Arial" panose="020B0604020202020204" pitchFamily="34" charset="0"/>
              </a:rPr>
              <a:t>En las páginas de Unidades Médicas en la parte superior se encuentra la función de “ingresar disponibilidad de Camas”</a:t>
            </a:r>
            <a:endParaRPr lang="es-MX" sz="1600" dirty="0">
              <a:latin typeface="Arial" panose="020B0604020202020204" pitchFamily="34" charset="0"/>
              <a:cs typeface="Arial" panose="020B0604020202020204" pitchFamily="34" charset="0"/>
            </a:endParaRPr>
          </a:p>
          <a:p>
            <a:pPr marL="0" indent="0" algn="just">
              <a:buNone/>
            </a:pPr>
            <a:endParaRPr lang="es-MX"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Reporte - Google Chrome"/>
          <p:cNvPicPr>
            <a:picLocks noChangeAspect="1"/>
          </p:cNvPicPr>
          <p:nvPr/>
        </p:nvPicPr>
        <p:blipFill rotWithShape="1">
          <a:blip r:embed="rId3">
            <a:extLst>
              <a:ext uri="{28A0092B-C50C-407E-A947-70E740481C1C}">
                <a14:useLocalDpi xmlns:a14="http://schemas.microsoft.com/office/drawing/2010/main" val="0"/>
              </a:ext>
            </a:extLst>
          </a:blip>
          <a:srcRect r="1174" b="42535"/>
          <a:stretch/>
        </p:blipFill>
        <p:spPr>
          <a:xfrm>
            <a:off x="298938" y="2780928"/>
            <a:ext cx="8445817" cy="3940935"/>
          </a:xfrm>
          <a:prstGeom prst="rect">
            <a:avLst/>
          </a:prstGeom>
        </p:spPr>
      </p:pic>
      <p:sp>
        <p:nvSpPr>
          <p:cNvPr id="4" name="3 Flecha arriba"/>
          <p:cNvSpPr/>
          <p:nvPr/>
        </p:nvSpPr>
        <p:spPr>
          <a:xfrm>
            <a:off x="4157700" y="4509120"/>
            <a:ext cx="414300" cy="65054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852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147248" cy="1368152"/>
          </a:xfrm>
        </p:spPr>
        <p:txBody>
          <a:bodyPr>
            <a:noAutofit/>
          </a:bodyPr>
          <a:lstStyle/>
          <a:p>
            <a:pPr algn="just"/>
            <a:r>
              <a:rPr lang="es-ES" sz="1600" dirty="0" smtClean="0">
                <a:latin typeface="Arial" panose="020B0604020202020204" pitchFamily="34" charset="0"/>
                <a:cs typeface="Arial" panose="020B0604020202020204" pitchFamily="34" charset="0"/>
              </a:rPr>
              <a:t>Las </a:t>
            </a:r>
            <a:r>
              <a:rPr lang="es-ES" sz="1600" dirty="0">
                <a:latin typeface="Arial" panose="020B0604020202020204" pitchFamily="34" charset="0"/>
                <a:cs typeface="Arial" panose="020B0604020202020204" pitchFamily="34" charset="0"/>
              </a:rPr>
              <a:t>unidades </a:t>
            </a:r>
            <a:r>
              <a:rPr lang="es-ES" sz="1600" dirty="0" smtClean="0">
                <a:latin typeface="Arial" panose="020B0604020202020204" pitchFamily="34" charset="0"/>
                <a:cs typeface="Arial" panose="020B0604020202020204" pitchFamily="34" charset="0"/>
              </a:rPr>
              <a:t>médicas deben activar el </a:t>
            </a:r>
            <a:r>
              <a:rPr lang="es-ES" sz="1600" dirty="0">
                <a:latin typeface="Arial" panose="020B0604020202020204" pitchFamily="34" charset="0"/>
                <a:cs typeface="Arial" panose="020B0604020202020204" pitchFamily="34" charset="0"/>
              </a:rPr>
              <a:t>recuadro, “</a:t>
            </a:r>
            <a:r>
              <a:rPr lang="es-ES" sz="1600" b="1" dirty="0">
                <a:latin typeface="Arial" panose="020B0604020202020204" pitchFamily="34" charset="0"/>
                <a:cs typeface="Arial" panose="020B0604020202020204" pitchFamily="34" charset="0"/>
              </a:rPr>
              <a:t>Ingresar Disponibilidad de Camas</a:t>
            </a:r>
            <a:r>
              <a:rPr lang="es-ES" sz="1600" b="1" dirty="0" smtClean="0">
                <a:latin typeface="Arial" panose="020B0604020202020204" pitchFamily="34" charset="0"/>
                <a:cs typeface="Arial" panose="020B0604020202020204" pitchFamily="34" charset="0"/>
              </a:rPr>
              <a:t>”.</a:t>
            </a:r>
          </a:p>
          <a:p>
            <a:pPr algn="just"/>
            <a:r>
              <a:rPr lang="es-ES" sz="1600" dirty="0" smtClean="0">
                <a:latin typeface="Arial" panose="020B0604020202020204" pitchFamily="34" charset="0"/>
                <a:cs typeface="Arial" panose="020B0604020202020204" pitchFamily="34" charset="0"/>
              </a:rPr>
              <a:t>El sistema le abre un formato en donde se debe ingresar la información.</a:t>
            </a:r>
          </a:p>
          <a:p>
            <a:pPr algn="just"/>
            <a:r>
              <a:rPr lang="es-ES" sz="1600" dirty="0" smtClean="0">
                <a:latin typeface="Arial" panose="020B0604020202020204" pitchFamily="34" charset="0"/>
                <a:cs typeface="Arial" panose="020B0604020202020204" pitchFamily="34" charset="0"/>
              </a:rPr>
              <a:t>Para terminar el proceso de clic en la ficha inferior “insertar registro</a:t>
            </a:r>
            <a:r>
              <a:rPr lang="es-ES" sz="1600" dirty="0" smtClean="0">
                <a:latin typeface="Arial" panose="020B0604020202020204" pitchFamily="34" charset="0"/>
                <a:cs typeface="Arial" panose="020B0604020202020204" pitchFamily="34" charset="0"/>
              </a:rPr>
              <a:t>”.</a:t>
            </a:r>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0" indent="0" algn="just">
              <a:buNone/>
            </a:pPr>
            <a:endParaRPr lang="es-MX"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5"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Reporte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63" y="2420887"/>
            <a:ext cx="8546123" cy="4089449"/>
          </a:xfrm>
          <a:prstGeom prst="rect">
            <a:avLst/>
          </a:prstGeom>
        </p:spPr>
      </p:pic>
      <p:sp>
        <p:nvSpPr>
          <p:cNvPr id="6" name="5 Flecha arriba"/>
          <p:cNvSpPr/>
          <p:nvPr/>
        </p:nvSpPr>
        <p:spPr>
          <a:xfrm>
            <a:off x="6300192" y="5661248"/>
            <a:ext cx="414300" cy="65054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2835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544616"/>
          </a:xfrm>
        </p:spPr>
        <p:txBody>
          <a:bodyPr>
            <a:noAutofit/>
          </a:bodyPr>
          <a:lstStyle/>
          <a:p>
            <a:pPr marL="0" indent="0" algn="just">
              <a:buNone/>
            </a:pPr>
            <a:r>
              <a:rPr lang="es-ES" sz="2400" dirty="0" smtClean="0"/>
              <a:t> </a:t>
            </a:r>
            <a:r>
              <a:rPr lang="es-ES" sz="2000" b="1" dirty="0" smtClean="0">
                <a:latin typeface="Arial" panose="020B0604020202020204" pitchFamily="34" charset="0"/>
                <a:cs typeface="Arial" panose="020B0604020202020204" pitchFamily="34" charset="0"/>
              </a:rPr>
              <a:t>Elementos que tiene el </a:t>
            </a:r>
            <a:r>
              <a:rPr lang="es-ES" sz="2000" b="1" dirty="0" smtClean="0">
                <a:latin typeface="Arial" panose="020B0604020202020204" pitchFamily="34" charset="0"/>
                <a:cs typeface="Arial" panose="020B0604020202020204" pitchFamily="34" charset="0"/>
              </a:rPr>
              <a:t>formato.</a:t>
            </a:r>
            <a:endParaRPr lang="es-MX" sz="2000" dirty="0">
              <a:latin typeface="Arial" panose="020B0604020202020204" pitchFamily="34" charset="0"/>
              <a:cs typeface="Arial" panose="020B0604020202020204" pitchFamily="34" charset="0"/>
            </a:endParaRPr>
          </a:p>
          <a:p>
            <a:pPr marL="0" indent="0" algn="just">
              <a:buNone/>
            </a:pPr>
            <a:r>
              <a:rPr lang="es-MX" sz="2000" dirty="0" smtClean="0">
                <a:latin typeface="Arial" panose="020B0604020202020204" pitchFamily="34" charset="0"/>
                <a:cs typeface="Arial" panose="020B0604020202020204" pitchFamily="34" charset="0"/>
              </a:rPr>
              <a:t>En la columna izquierda se solicita el número de camas disponibles en ese momento en áreas críticas del hospital, así como en áreas hospitalarias que son de suma importancia para una respuesta adecuada.</a:t>
            </a:r>
          </a:p>
          <a:p>
            <a:pPr marL="0" indent="0" algn="just">
              <a:buNone/>
            </a:pPr>
            <a:endParaRPr lang="es-MX" sz="2000" dirty="0">
              <a:latin typeface="Arial" panose="020B0604020202020204" pitchFamily="34" charset="0"/>
              <a:cs typeface="Arial" panose="020B0604020202020204" pitchFamily="34" charset="0"/>
            </a:endParaRPr>
          </a:p>
          <a:p>
            <a:pPr marL="0" indent="0" algn="just">
              <a:buNone/>
            </a:pPr>
            <a:r>
              <a:rPr lang="es-MX" sz="2000" dirty="0" smtClean="0">
                <a:latin typeface="Arial" panose="020B0604020202020204" pitchFamily="34" charset="0"/>
                <a:cs typeface="Arial" panose="020B0604020202020204" pitchFamily="34" charset="0"/>
              </a:rPr>
              <a:t>En la parte inferior de la columna izquierda se solicita el número de especialistas disponibles en la unidad, sobre todo de aquellas áreas que se ven más exigidas en un desastres.</a:t>
            </a:r>
          </a:p>
          <a:p>
            <a:pPr marL="0" indent="0" algn="just">
              <a:buNone/>
            </a:pPr>
            <a:endParaRPr lang="es-MX" sz="2000" dirty="0">
              <a:latin typeface="Arial" panose="020B0604020202020204" pitchFamily="34" charset="0"/>
              <a:cs typeface="Arial" panose="020B0604020202020204" pitchFamily="34" charset="0"/>
            </a:endParaRPr>
          </a:p>
          <a:p>
            <a:pPr marL="0" indent="0" algn="just">
              <a:buNone/>
            </a:pPr>
            <a:r>
              <a:rPr lang="es-MX" sz="2000" dirty="0" smtClean="0">
                <a:latin typeface="Arial" panose="020B0604020202020204" pitchFamily="34" charset="0"/>
                <a:cs typeface="Arial" panose="020B0604020202020204" pitchFamily="34" charset="0"/>
              </a:rPr>
              <a:t>En la columna derecha se solicita la disponibilidad de aquellos servicios críticos hospitalarios para enfrentar desastres.  </a:t>
            </a:r>
            <a:endParaRPr lang="es-ES" sz="2000" dirty="0" smtClean="0">
              <a:latin typeface="Arial" panose="020B0604020202020204" pitchFamily="34" charset="0"/>
              <a:cs typeface="Arial" panose="020B0604020202020204" pitchFamily="34" charset="0"/>
            </a:endParaRPr>
          </a:p>
          <a:p>
            <a:pPr marL="0" indent="0" algn="just">
              <a:buNone/>
            </a:pPr>
            <a:endParaRPr lang="es-ES" sz="2000" dirty="0">
              <a:latin typeface="Arial" panose="020B0604020202020204" pitchFamily="34" charset="0"/>
              <a:cs typeface="Arial" panose="020B0604020202020204" pitchFamily="34" charset="0"/>
            </a:endParaRPr>
          </a:p>
          <a:p>
            <a:pPr marL="0" indent="0" algn="just">
              <a:buNone/>
            </a:pPr>
            <a:r>
              <a:rPr lang="es-ES" sz="2000" dirty="0" smtClean="0">
                <a:latin typeface="Arial" panose="020B0604020202020204" pitchFamily="34" charset="0"/>
                <a:cs typeface="Arial" panose="020B0604020202020204" pitchFamily="34" charset="0"/>
              </a:rPr>
              <a:t>Es importante que se ingrese toda la información y que ésta sea actualizada y </a:t>
            </a:r>
            <a:r>
              <a:rPr lang="es-ES" sz="2000" dirty="0" smtClean="0">
                <a:latin typeface="Arial" panose="020B0604020202020204" pitchFamily="34" charset="0"/>
                <a:cs typeface="Arial" panose="020B0604020202020204" pitchFamily="34" charset="0"/>
              </a:rPr>
              <a:t>veraz.</a:t>
            </a:r>
            <a:endParaRPr lang="es-MX" sz="2000"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2"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06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a:bodyPr>
          <a:lstStyle/>
          <a:p>
            <a:pPr marL="0" indent="0" algn="just">
              <a:buNone/>
            </a:pPr>
            <a:r>
              <a:rPr lang="es-ES" sz="1800" dirty="0" smtClean="0">
                <a:latin typeface="Arial" panose="020B0604020202020204" pitchFamily="34" charset="0"/>
                <a:cs typeface="Arial" panose="020B0604020202020204" pitchFamily="34" charset="0"/>
              </a:rPr>
              <a:t>Una </a:t>
            </a:r>
            <a:r>
              <a:rPr lang="es-ES" sz="1800" dirty="0">
                <a:latin typeface="Arial" panose="020B0604020202020204" pitchFamily="34" charset="0"/>
                <a:cs typeface="Arial" panose="020B0604020202020204" pitchFamily="34" charset="0"/>
              </a:rPr>
              <a:t>vez que </a:t>
            </a:r>
            <a:r>
              <a:rPr lang="es-ES" sz="1800" dirty="0" smtClean="0">
                <a:latin typeface="Arial" panose="020B0604020202020204" pitchFamily="34" charset="0"/>
                <a:cs typeface="Arial" panose="020B0604020202020204" pitchFamily="34" charset="0"/>
              </a:rPr>
              <a:t>ha activado </a:t>
            </a:r>
            <a:r>
              <a:rPr lang="es-ES" sz="1800" dirty="0">
                <a:latin typeface="Arial" panose="020B0604020202020204" pitchFamily="34" charset="0"/>
                <a:cs typeface="Arial" panose="020B0604020202020204" pitchFamily="34" charset="0"/>
              </a:rPr>
              <a:t>el recuadro </a:t>
            </a:r>
            <a:r>
              <a:rPr lang="es-ES" sz="1800" b="1" dirty="0">
                <a:latin typeface="Arial" panose="020B0604020202020204" pitchFamily="34" charset="0"/>
                <a:cs typeface="Arial" panose="020B0604020202020204" pitchFamily="34" charset="0"/>
              </a:rPr>
              <a:t>Insertar </a:t>
            </a:r>
            <a:r>
              <a:rPr lang="es-ES" sz="1800" b="1" dirty="0" smtClean="0">
                <a:latin typeface="Arial" panose="020B0604020202020204" pitchFamily="34" charset="0"/>
                <a:cs typeface="Arial" panose="020B0604020202020204" pitchFamily="34" charset="0"/>
              </a:rPr>
              <a:t>registro</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automáticamente los datos quedarán </a:t>
            </a:r>
            <a:r>
              <a:rPr lang="es-ES" sz="1800" dirty="0" smtClean="0">
                <a:latin typeface="Arial" panose="020B0604020202020204" pitchFamily="34" charset="0"/>
                <a:cs typeface="Arial" panose="020B0604020202020204" pitchFamily="34" charset="0"/>
              </a:rPr>
              <a:t>registrados en las bases del sistema.</a:t>
            </a: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El  </a:t>
            </a:r>
            <a:r>
              <a:rPr lang="es-ES" sz="1800" dirty="0">
                <a:latin typeface="Arial" panose="020B0604020202020204" pitchFamily="34" charset="0"/>
                <a:cs typeface="Arial" panose="020B0604020202020204" pitchFamily="34" charset="0"/>
              </a:rPr>
              <a:t>cuadro </a:t>
            </a:r>
            <a:r>
              <a:rPr lang="es-ES" sz="1800" dirty="0" smtClean="0">
                <a:latin typeface="Arial" panose="020B0604020202020204" pitchFamily="34" charset="0"/>
                <a:cs typeface="Arial" panose="020B0604020202020204" pitchFamily="34" charset="0"/>
              </a:rPr>
              <a:t>de Disponibilidad </a:t>
            </a:r>
            <a:r>
              <a:rPr lang="es-ES" sz="1800" dirty="0">
                <a:latin typeface="Arial" panose="020B0604020202020204" pitchFamily="34" charset="0"/>
                <a:cs typeface="Arial" panose="020B0604020202020204" pitchFamily="34" charset="0"/>
              </a:rPr>
              <a:t>de Servicio Nacional  es  la base de datos del país ordenada   por </a:t>
            </a:r>
            <a:r>
              <a:rPr lang="es-ES" sz="1800" dirty="0" smtClean="0">
                <a:latin typeface="Arial" panose="020B0604020202020204" pitchFamily="34" charset="0"/>
                <a:cs typeface="Arial" panose="020B0604020202020204" pitchFamily="34" charset="0"/>
              </a:rPr>
              <a:t>Delegación</a:t>
            </a:r>
            <a:r>
              <a:rPr lang="es-ES" sz="1800" dirty="0">
                <a:latin typeface="Arial" panose="020B0604020202020204" pitchFamily="34" charset="0"/>
                <a:cs typeface="Arial" panose="020B0604020202020204" pitchFamily="34" charset="0"/>
              </a:rPr>
              <a:t>; para ver la información de alguna de ellas de clic </a:t>
            </a:r>
            <a:r>
              <a:rPr lang="es-ES" sz="1800" dirty="0" smtClean="0">
                <a:latin typeface="Arial" panose="020B0604020202020204" pitchFamily="34" charset="0"/>
                <a:cs typeface="Arial" panose="020B0604020202020204" pitchFamily="34" charset="0"/>
              </a:rPr>
              <a:t>sobre la que le interese </a:t>
            </a:r>
            <a:r>
              <a:rPr lang="es-ES" sz="1800" dirty="0">
                <a:latin typeface="Arial" panose="020B0604020202020204" pitchFamily="34" charset="0"/>
                <a:cs typeface="Arial" panose="020B0604020202020204" pitchFamily="34" charset="0"/>
              </a:rPr>
              <a:t>el sistema cargará la relación de los hospitales de la delegación consultada.</a:t>
            </a:r>
            <a:endParaRPr lang="es-MX" sz="1800" dirty="0">
              <a:latin typeface="Arial" panose="020B0604020202020204" pitchFamily="34" charset="0"/>
              <a:cs typeface="Arial" panose="020B0604020202020204" pitchFamily="34" charset="0"/>
            </a:endParaRPr>
          </a:p>
          <a:p>
            <a:pPr marL="0" indent="0" algn="just">
              <a:buNone/>
            </a:pPr>
            <a:endParaRPr lang="es-ES" sz="2400" dirty="0" smtClean="0"/>
          </a:p>
          <a:p>
            <a:pPr marL="0" indent="0" algn="just">
              <a:buNone/>
            </a:pPr>
            <a:endParaRPr lang="es-MX"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2675"/>
            <a:ext cx="91726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Reporte - Google Chrome"/>
          <p:cNvPicPr>
            <a:picLocks noChangeAspect="1"/>
          </p:cNvPicPr>
          <p:nvPr/>
        </p:nvPicPr>
        <p:blipFill rotWithShape="1">
          <a:blip r:embed="rId3">
            <a:extLst>
              <a:ext uri="{28A0092B-C50C-407E-A947-70E740481C1C}">
                <a14:useLocalDpi xmlns:a14="http://schemas.microsoft.com/office/drawing/2010/main" val="0"/>
              </a:ext>
            </a:extLst>
          </a:blip>
          <a:srcRect t="20578" b="7606"/>
          <a:stretch/>
        </p:blipFill>
        <p:spPr>
          <a:xfrm>
            <a:off x="313237" y="2996953"/>
            <a:ext cx="8546123" cy="3861048"/>
          </a:xfrm>
          <a:prstGeom prst="rect">
            <a:avLst/>
          </a:prstGeom>
        </p:spPr>
      </p:pic>
    </p:spTree>
    <p:extLst>
      <p:ext uri="{BB962C8B-B14F-4D97-AF65-F5344CB8AC3E}">
        <p14:creationId xmlns:p14="http://schemas.microsoft.com/office/powerpoint/2010/main" val="249973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a:bodyPr>
          <a:lstStyle/>
          <a:p>
            <a:pPr marL="0" indent="0" algn="just">
              <a:buNone/>
            </a:pPr>
            <a:r>
              <a:rPr lang="es-ES" sz="2400" dirty="0" smtClean="0"/>
              <a:t>En </a:t>
            </a:r>
            <a:r>
              <a:rPr lang="es-ES" sz="2400" dirty="0"/>
              <a:t>el caso de los directivos no aparece la opción de </a:t>
            </a:r>
            <a:r>
              <a:rPr lang="es-ES" sz="2400" b="1" dirty="0"/>
              <a:t>“Ingresar disponibilidad de camas”;</a:t>
            </a:r>
            <a:r>
              <a:rPr lang="es-ES" sz="2400" dirty="0"/>
              <a:t> sólo aparece el título “Disponibilidad de Servicios Nacional</a:t>
            </a:r>
            <a:r>
              <a:rPr lang="es-ES" sz="2400" dirty="0" smtClean="0"/>
              <a:t>” y la tabla con la información previamente ingresada: </a:t>
            </a:r>
            <a:r>
              <a:rPr lang="es-ES" sz="2400" dirty="0"/>
              <a:t>el directivo sólo podrá consultar la información que los operativos hayan </a:t>
            </a:r>
            <a:r>
              <a:rPr lang="es-ES" sz="2400" dirty="0" smtClean="0"/>
              <a:t>registrado</a:t>
            </a:r>
            <a:r>
              <a:rPr lang="es-ES" sz="2400" dirty="0"/>
              <a:t>.</a:t>
            </a:r>
            <a:endParaRPr lang="es-MX" sz="2400" dirty="0"/>
          </a:p>
          <a:p>
            <a:pPr algn="just"/>
            <a:endParaRPr lang="es-MX" dirty="0"/>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42" t="29897" r="14836" b="48770"/>
          <a:stretch/>
        </p:blipFill>
        <p:spPr bwMode="auto">
          <a:xfrm>
            <a:off x="467545" y="3429000"/>
            <a:ext cx="820891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62675"/>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1946</Words>
  <Application>Microsoft Office PowerPoint</Application>
  <PresentationFormat>Presentación en pantalla (4:3)</PresentationFormat>
  <Paragraphs>113</Paragraphs>
  <Slides>18</Slides>
  <Notes>3</Notes>
  <HiddenSlides>0</HiddenSlides>
  <MMClips>0</MMClips>
  <ScaleCrop>false</ScaleCrop>
  <HeadingPairs>
    <vt:vector size="4" baseType="variant">
      <vt:variant>
        <vt:lpstr>Tema</vt:lpstr>
      </vt:variant>
      <vt:variant>
        <vt:i4>6</vt:i4>
      </vt:variant>
      <vt:variant>
        <vt:lpstr>Títulos de diapositiva</vt:lpstr>
      </vt:variant>
      <vt:variant>
        <vt:i4>18</vt:i4>
      </vt:variant>
    </vt:vector>
  </HeadingPairs>
  <TitlesOfParts>
    <vt:vector size="24" baseType="lpstr">
      <vt:lpstr>Tema de Office</vt:lpstr>
      <vt:lpstr>2_Diseño personalizado</vt:lpstr>
      <vt:lpstr>3_Diseño personalizado</vt:lpstr>
      <vt:lpstr>4_Diseño personalizado</vt:lpstr>
      <vt:lpstr>5_Diseño personalizado</vt:lpstr>
      <vt:lpstr>1_Diseño personalizado</vt:lpstr>
      <vt:lpstr>Centro Virtual de Operaciones en Emergencias y desastres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Censo Nominal de pacientes</vt:lpstr>
      <vt:lpstr>Censo Nominal de Pacientes (CENOP)</vt:lpstr>
      <vt:lpstr>Formato</vt:lpstr>
      <vt:lpstr>Presentación de PowerPoint</vt:lpstr>
      <vt:lpstr>Presentación de PowerPoint</vt:lpstr>
    </vt:vector>
  </TitlesOfParts>
  <Company>Instituto Mexicano del Seguro Social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Ruiz Manrique</dc:creator>
  <cp:lastModifiedBy>Juan Luis Saavedra Gómez</cp:lastModifiedBy>
  <cp:revision>75</cp:revision>
  <dcterms:created xsi:type="dcterms:W3CDTF">2013-08-15T16:36:02Z</dcterms:created>
  <dcterms:modified xsi:type="dcterms:W3CDTF">2018-08-09T15:38:46Z</dcterms:modified>
</cp:coreProperties>
</file>