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96" r:id="rId3"/>
    <p:sldMasterId id="2147483708" r:id="rId4"/>
    <p:sldMasterId id="2147483720" r:id="rId5"/>
    <p:sldMasterId id="2147483672" r:id="rId6"/>
  </p:sldMasterIdLst>
  <p:notesMasterIdLst>
    <p:notesMasterId r:id="rId21"/>
  </p:notesMasterIdLst>
  <p:sldIdLst>
    <p:sldId id="269" r:id="rId7"/>
    <p:sldId id="270" r:id="rId8"/>
    <p:sldId id="280" r:id="rId9"/>
    <p:sldId id="271" r:id="rId10"/>
    <p:sldId id="272" r:id="rId11"/>
    <p:sldId id="273" r:id="rId12"/>
    <p:sldId id="284" r:id="rId13"/>
    <p:sldId id="283" r:id="rId14"/>
    <p:sldId id="276" r:id="rId15"/>
    <p:sldId id="277" r:id="rId16"/>
    <p:sldId id="285" r:id="rId17"/>
    <p:sldId id="278" r:id="rId18"/>
    <p:sldId id="279" r:id="rId19"/>
    <p:sldId id="286" r:id="rId2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42" autoAdjust="0"/>
    <p:restoredTop sz="94676" autoAdjust="0"/>
  </p:normalViewPr>
  <p:slideViewPr>
    <p:cSldViewPr>
      <p:cViewPr>
        <p:scale>
          <a:sx n="74" d="100"/>
          <a:sy n="74" d="100"/>
        </p:scale>
        <p:origin x="-504" y="13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A87977-64BF-4F0B-A38C-9E74D1D8D036}" type="datetimeFigureOut">
              <a:rPr lang="es-MX" smtClean="0"/>
              <a:t>09/08/2018</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DE8A08-8536-4465-92BB-4C859B89CEEE}" type="slidenum">
              <a:rPr lang="es-MX" smtClean="0"/>
              <a:t>‹Nº›</a:t>
            </a:fld>
            <a:endParaRPr lang="es-MX"/>
          </a:p>
        </p:txBody>
      </p:sp>
    </p:spTree>
    <p:extLst>
      <p:ext uri="{BB962C8B-B14F-4D97-AF65-F5344CB8AC3E}">
        <p14:creationId xmlns:p14="http://schemas.microsoft.com/office/powerpoint/2010/main" val="4034124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Ante</a:t>
            </a:r>
            <a:r>
              <a:rPr lang="es-ES" baseline="0" dirty="0" smtClean="0"/>
              <a:t> la necesidad de la comunicación en tiempo real, se tienen dos herramientas, el notificador de emergencias donde las unidades ingresan la información y descripción de su emergencia, así como las acciones realizadas.</a:t>
            </a:r>
          </a:p>
          <a:p>
            <a:r>
              <a:rPr lang="es-ES" baseline="0" dirty="0" smtClean="0"/>
              <a:t>La otra herramienta es el mensajero en vivo que es el medio por donde las unidades operativas se reportan diariamente, y comunican su estado actual. </a:t>
            </a:r>
          </a:p>
          <a:p>
            <a:r>
              <a:rPr lang="es-ES" baseline="0" dirty="0" smtClean="0"/>
              <a:t>Cabe señalar que ambas herramientas son monitoreadas las 24 </a:t>
            </a:r>
            <a:r>
              <a:rPr lang="es-ES" baseline="0" dirty="0" err="1" smtClean="0"/>
              <a:t>hrs</a:t>
            </a:r>
            <a:r>
              <a:rPr lang="es-ES" baseline="0" dirty="0" smtClean="0"/>
              <a:t> del día los 365 días del año por personal médico capacitado en atención en emergencias y desastres.</a:t>
            </a:r>
          </a:p>
          <a:p>
            <a:r>
              <a:rPr lang="es-ES" baseline="0" dirty="0" smtClean="0"/>
              <a:t>En la imagen del mensajero se aprecian mensajes emitidos por diferentes delegaciones y niveles jerárquicos.</a:t>
            </a:r>
          </a:p>
          <a:p>
            <a:r>
              <a:rPr lang="es-ES" baseline="0" dirty="0" smtClean="0"/>
              <a:t>En la imagen del notificador de emergencias se observan los reportes de las unidades sobre afectaciones, así como el reporte que genera el personal de CVOED para informe a todas la unidades.</a:t>
            </a:r>
            <a:endParaRPr lang="es-ES" dirty="0"/>
          </a:p>
        </p:txBody>
      </p:sp>
    </p:spTree>
    <p:extLst>
      <p:ext uri="{BB962C8B-B14F-4D97-AF65-F5344CB8AC3E}">
        <p14:creationId xmlns:p14="http://schemas.microsoft.com/office/powerpoint/2010/main" val="709904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DC930891-2A63-4304-BAB2-1E3322EB568E}" type="datetimeFigureOut">
              <a:rPr lang="es-MX" smtClean="0"/>
              <a:t>09/08/2018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3B847FB-557D-4DBB-8BB2-AD144AB81FE5}" type="slidenum">
              <a:rPr lang="es-MX" smtClean="0"/>
              <a:t>‹Nº›</a:t>
            </a:fld>
            <a:endParaRPr lang="es-MX"/>
          </a:p>
        </p:txBody>
      </p:sp>
    </p:spTree>
    <p:extLst>
      <p:ext uri="{BB962C8B-B14F-4D97-AF65-F5344CB8AC3E}">
        <p14:creationId xmlns:p14="http://schemas.microsoft.com/office/powerpoint/2010/main" val="736976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80479"/>
          </a:xfrm>
          <a:prstGeom prst="rect">
            <a:avLst/>
          </a:prstGeom>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DC930891-2A63-4304-BAB2-1E3322EB568E}" type="datetimeFigureOut">
              <a:rPr lang="es-MX" smtClean="0"/>
              <a:t>09/08/2018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3B847FB-557D-4DBB-8BB2-AD144AB81FE5}" type="slidenum">
              <a:rPr lang="es-MX" smtClean="0"/>
              <a:t>‹Nº›</a:t>
            </a:fld>
            <a:endParaRPr lang="es-MX"/>
          </a:p>
        </p:txBody>
      </p:sp>
    </p:spTree>
    <p:extLst>
      <p:ext uri="{BB962C8B-B14F-4D97-AF65-F5344CB8AC3E}">
        <p14:creationId xmlns:p14="http://schemas.microsoft.com/office/powerpoint/2010/main" val="1716592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DC930891-2A63-4304-BAB2-1E3322EB568E}" type="datetimeFigureOut">
              <a:rPr lang="es-MX" smtClean="0"/>
              <a:t>09/08/2018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3B847FB-557D-4DBB-8BB2-AD144AB81FE5}" type="slidenum">
              <a:rPr lang="es-MX" smtClean="0"/>
              <a:t>‹Nº›</a:t>
            </a:fld>
            <a:endParaRPr lang="es-MX"/>
          </a:p>
        </p:txBody>
      </p:sp>
    </p:spTree>
    <p:extLst>
      <p:ext uri="{BB962C8B-B14F-4D97-AF65-F5344CB8AC3E}">
        <p14:creationId xmlns:p14="http://schemas.microsoft.com/office/powerpoint/2010/main" val="1232011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53D5618-F17C-4F94-A75F-374DF456CBEF}" type="datetimeFigureOut">
              <a:rPr lang="es-MX" smtClean="0"/>
              <a:t>09/08/2018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EE4B46E-E662-48CA-918C-9560B4428DC9}" type="slidenum">
              <a:rPr lang="es-MX" smtClean="0"/>
              <a:t>‹Nº›</a:t>
            </a:fld>
            <a:endParaRPr lang="es-MX"/>
          </a:p>
        </p:txBody>
      </p:sp>
    </p:spTree>
    <p:extLst>
      <p:ext uri="{BB962C8B-B14F-4D97-AF65-F5344CB8AC3E}">
        <p14:creationId xmlns:p14="http://schemas.microsoft.com/office/powerpoint/2010/main" val="6697691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53D5618-F17C-4F94-A75F-374DF456CBEF}" type="datetimeFigureOut">
              <a:rPr lang="es-MX" smtClean="0"/>
              <a:t>09/08/2018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EE4B46E-E662-48CA-918C-9560B4428DC9}" type="slidenum">
              <a:rPr lang="es-MX" smtClean="0"/>
              <a:t>‹Nº›</a:t>
            </a:fld>
            <a:endParaRPr lang="es-MX"/>
          </a:p>
        </p:txBody>
      </p:sp>
    </p:spTree>
    <p:extLst>
      <p:ext uri="{BB962C8B-B14F-4D97-AF65-F5344CB8AC3E}">
        <p14:creationId xmlns:p14="http://schemas.microsoft.com/office/powerpoint/2010/main" val="33068665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53D5618-F17C-4F94-A75F-374DF456CBEF}" type="datetimeFigureOut">
              <a:rPr lang="es-MX" smtClean="0"/>
              <a:t>09/08/2018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EE4B46E-E662-48CA-918C-9560B4428DC9}" type="slidenum">
              <a:rPr lang="es-MX" smtClean="0"/>
              <a:t>‹Nº›</a:t>
            </a:fld>
            <a:endParaRPr lang="es-MX"/>
          </a:p>
        </p:txBody>
      </p:sp>
    </p:spTree>
    <p:extLst>
      <p:ext uri="{BB962C8B-B14F-4D97-AF65-F5344CB8AC3E}">
        <p14:creationId xmlns:p14="http://schemas.microsoft.com/office/powerpoint/2010/main" val="3742678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53D5618-F17C-4F94-A75F-374DF456CBEF}" type="datetimeFigureOut">
              <a:rPr lang="es-MX" smtClean="0"/>
              <a:t>09/08/2018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EE4B46E-E662-48CA-918C-9560B4428DC9}" type="slidenum">
              <a:rPr lang="es-MX" smtClean="0"/>
              <a:t>‹Nº›</a:t>
            </a:fld>
            <a:endParaRPr lang="es-MX"/>
          </a:p>
        </p:txBody>
      </p:sp>
    </p:spTree>
    <p:extLst>
      <p:ext uri="{BB962C8B-B14F-4D97-AF65-F5344CB8AC3E}">
        <p14:creationId xmlns:p14="http://schemas.microsoft.com/office/powerpoint/2010/main" val="31314447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53D5618-F17C-4F94-A75F-374DF456CBEF}" type="datetimeFigureOut">
              <a:rPr lang="es-MX" smtClean="0"/>
              <a:t>09/08/2018</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8EE4B46E-E662-48CA-918C-9560B4428DC9}" type="slidenum">
              <a:rPr lang="es-MX" smtClean="0"/>
              <a:t>‹Nº›</a:t>
            </a:fld>
            <a:endParaRPr lang="es-MX"/>
          </a:p>
        </p:txBody>
      </p:sp>
    </p:spTree>
    <p:extLst>
      <p:ext uri="{BB962C8B-B14F-4D97-AF65-F5344CB8AC3E}">
        <p14:creationId xmlns:p14="http://schemas.microsoft.com/office/powerpoint/2010/main" val="21525186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53D5618-F17C-4F94-A75F-374DF456CBEF}" type="datetimeFigureOut">
              <a:rPr lang="es-MX" smtClean="0"/>
              <a:t>09/08/2018</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8EE4B46E-E662-48CA-918C-9560B4428DC9}" type="slidenum">
              <a:rPr lang="es-MX" smtClean="0"/>
              <a:t>‹Nº›</a:t>
            </a:fld>
            <a:endParaRPr lang="es-MX"/>
          </a:p>
        </p:txBody>
      </p:sp>
    </p:spTree>
    <p:extLst>
      <p:ext uri="{BB962C8B-B14F-4D97-AF65-F5344CB8AC3E}">
        <p14:creationId xmlns:p14="http://schemas.microsoft.com/office/powerpoint/2010/main" val="6701413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53D5618-F17C-4F94-A75F-374DF456CBEF}" type="datetimeFigureOut">
              <a:rPr lang="es-MX" smtClean="0"/>
              <a:t>09/08/2018</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8EE4B46E-E662-48CA-918C-9560B4428DC9}" type="slidenum">
              <a:rPr lang="es-MX" smtClean="0"/>
              <a:t>‹Nº›</a:t>
            </a:fld>
            <a:endParaRPr lang="es-MX"/>
          </a:p>
        </p:txBody>
      </p:sp>
    </p:spTree>
    <p:extLst>
      <p:ext uri="{BB962C8B-B14F-4D97-AF65-F5344CB8AC3E}">
        <p14:creationId xmlns:p14="http://schemas.microsoft.com/office/powerpoint/2010/main" val="2980594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53D5618-F17C-4F94-A75F-374DF456CBEF}" type="datetimeFigureOut">
              <a:rPr lang="es-MX" smtClean="0"/>
              <a:t>09/08/2018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EE4B46E-E662-48CA-918C-9560B4428DC9}" type="slidenum">
              <a:rPr lang="es-MX" smtClean="0"/>
              <a:t>‹Nº›</a:t>
            </a:fld>
            <a:endParaRPr lang="es-MX"/>
          </a:p>
        </p:txBody>
      </p:sp>
    </p:spTree>
    <p:extLst>
      <p:ext uri="{BB962C8B-B14F-4D97-AF65-F5344CB8AC3E}">
        <p14:creationId xmlns:p14="http://schemas.microsoft.com/office/powerpoint/2010/main" val="1921979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80479"/>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DC930891-2A63-4304-BAB2-1E3322EB568E}" type="datetimeFigureOut">
              <a:rPr lang="es-MX" smtClean="0"/>
              <a:t>09/08/2018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3B847FB-557D-4DBB-8BB2-AD144AB81FE5}" type="slidenum">
              <a:rPr lang="es-MX" smtClean="0"/>
              <a:t>‹Nº›</a:t>
            </a:fld>
            <a:endParaRPr lang="es-MX"/>
          </a:p>
        </p:txBody>
      </p:sp>
    </p:spTree>
    <p:extLst>
      <p:ext uri="{BB962C8B-B14F-4D97-AF65-F5344CB8AC3E}">
        <p14:creationId xmlns:p14="http://schemas.microsoft.com/office/powerpoint/2010/main" val="8916787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53D5618-F17C-4F94-A75F-374DF456CBEF}" type="datetimeFigureOut">
              <a:rPr lang="es-MX" smtClean="0"/>
              <a:t>09/08/2018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EE4B46E-E662-48CA-918C-9560B4428DC9}" type="slidenum">
              <a:rPr lang="es-MX" smtClean="0"/>
              <a:t>‹Nº›</a:t>
            </a:fld>
            <a:endParaRPr lang="es-MX"/>
          </a:p>
        </p:txBody>
      </p:sp>
    </p:spTree>
    <p:extLst>
      <p:ext uri="{BB962C8B-B14F-4D97-AF65-F5344CB8AC3E}">
        <p14:creationId xmlns:p14="http://schemas.microsoft.com/office/powerpoint/2010/main" val="9525879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53D5618-F17C-4F94-A75F-374DF456CBEF}" type="datetimeFigureOut">
              <a:rPr lang="es-MX" smtClean="0"/>
              <a:t>09/08/2018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EE4B46E-E662-48CA-918C-9560B4428DC9}" type="slidenum">
              <a:rPr lang="es-MX" smtClean="0"/>
              <a:t>‹Nº›</a:t>
            </a:fld>
            <a:endParaRPr lang="es-MX"/>
          </a:p>
        </p:txBody>
      </p:sp>
    </p:spTree>
    <p:extLst>
      <p:ext uri="{BB962C8B-B14F-4D97-AF65-F5344CB8AC3E}">
        <p14:creationId xmlns:p14="http://schemas.microsoft.com/office/powerpoint/2010/main" val="26541862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53D5618-F17C-4F94-A75F-374DF456CBEF}" type="datetimeFigureOut">
              <a:rPr lang="es-MX" smtClean="0"/>
              <a:t>09/08/2018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EE4B46E-E662-48CA-918C-9560B4428DC9}" type="slidenum">
              <a:rPr lang="es-MX" smtClean="0"/>
              <a:t>‹Nº›</a:t>
            </a:fld>
            <a:endParaRPr lang="es-MX"/>
          </a:p>
        </p:txBody>
      </p:sp>
    </p:spTree>
    <p:extLst>
      <p:ext uri="{BB962C8B-B14F-4D97-AF65-F5344CB8AC3E}">
        <p14:creationId xmlns:p14="http://schemas.microsoft.com/office/powerpoint/2010/main" val="31849534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79C84871-D9BD-4BEE-B9D5-EB369067EDF6}" type="datetimeFigureOut">
              <a:rPr lang="es-MX" smtClean="0"/>
              <a:t>09/08/2018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2543C1F-42A6-4DFD-A54F-9D01C649E527}" type="slidenum">
              <a:rPr lang="es-MX" smtClean="0"/>
              <a:t>‹Nº›</a:t>
            </a:fld>
            <a:endParaRPr lang="es-MX"/>
          </a:p>
        </p:txBody>
      </p:sp>
    </p:spTree>
    <p:extLst>
      <p:ext uri="{BB962C8B-B14F-4D97-AF65-F5344CB8AC3E}">
        <p14:creationId xmlns:p14="http://schemas.microsoft.com/office/powerpoint/2010/main" val="12616813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79C84871-D9BD-4BEE-B9D5-EB369067EDF6}" type="datetimeFigureOut">
              <a:rPr lang="es-MX" smtClean="0"/>
              <a:t>09/08/2018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2543C1F-42A6-4DFD-A54F-9D01C649E527}" type="slidenum">
              <a:rPr lang="es-MX" smtClean="0"/>
              <a:t>‹Nº›</a:t>
            </a:fld>
            <a:endParaRPr lang="es-MX"/>
          </a:p>
        </p:txBody>
      </p:sp>
    </p:spTree>
    <p:extLst>
      <p:ext uri="{BB962C8B-B14F-4D97-AF65-F5344CB8AC3E}">
        <p14:creationId xmlns:p14="http://schemas.microsoft.com/office/powerpoint/2010/main" val="35387339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9C84871-D9BD-4BEE-B9D5-EB369067EDF6}" type="datetimeFigureOut">
              <a:rPr lang="es-MX" smtClean="0"/>
              <a:t>09/08/2018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2543C1F-42A6-4DFD-A54F-9D01C649E527}" type="slidenum">
              <a:rPr lang="es-MX" smtClean="0"/>
              <a:t>‹Nº›</a:t>
            </a:fld>
            <a:endParaRPr lang="es-MX"/>
          </a:p>
        </p:txBody>
      </p:sp>
    </p:spTree>
    <p:extLst>
      <p:ext uri="{BB962C8B-B14F-4D97-AF65-F5344CB8AC3E}">
        <p14:creationId xmlns:p14="http://schemas.microsoft.com/office/powerpoint/2010/main" val="343063861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79C84871-D9BD-4BEE-B9D5-EB369067EDF6}" type="datetimeFigureOut">
              <a:rPr lang="es-MX" smtClean="0"/>
              <a:t>09/08/2018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2543C1F-42A6-4DFD-A54F-9D01C649E527}" type="slidenum">
              <a:rPr lang="es-MX" smtClean="0"/>
              <a:t>‹Nº›</a:t>
            </a:fld>
            <a:endParaRPr lang="es-MX"/>
          </a:p>
        </p:txBody>
      </p:sp>
    </p:spTree>
    <p:extLst>
      <p:ext uri="{BB962C8B-B14F-4D97-AF65-F5344CB8AC3E}">
        <p14:creationId xmlns:p14="http://schemas.microsoft.com/office/powerpoint/2010/main" val="12301015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79C84871-D9BD-4BEE-B9D5-EB369067EDF6}" type="datetimeFigureOut">
              <a:rPr lang="es-MX" smtClean="0"/>
              <a:t>09/08/2018</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A2543C1F-42A6-4DFD-A54F-9D01C649E527}" type="slidenum">
              <a:rPr lang="es-MX" smtClean="0"/>
              <a:t>‹Nº›</a:t>
            </a:fld>
            <a:endParaRPr lang="es-MX"/>
          </a:p>
        </p:txBody>
      </p:sp>
    </p:spTree>
    <p:extLst>
      <p:ext uri="{BB962C8B-B14F-4D97-AF65-F5344CB8AC3E}">
        <p14:creationId xmlns:p14="http://schemas.microsoft.com/office/powerpoint/2010/main" val="28572235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79C84871-D9BD-4BEE-B9D5-EB369067EDF6}" type="datetimeFigureOut">
              <a:rPr lang="es-MX" smtClean="0"/>
              <a:t>09/08/2018</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A2543C1F-42A6-4DFD-A54F-9D01C649E527}" type="slidenum">
              <a:rPr lang="es-MX" smtClean="0"/>
              <a:t>‹Nº›</a:t>
            </a:fld>
            <a:endParaRPr lang="es-MX"/>
          </a:p>
        </p:txBody>
      </p:sp>
    </p:spTree>
    <p:extLst>
      <p:ext uri="{BB962C8B-B14F-4D97-AF65-F5344CB8AC3E}">
        <p14:creationId xmlns:p14="http://schemas.microsoft.com/office/powerpoint/2010/main" val="41880284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9C84871-D9BD-4BEE-B9D5-EB369067EDF6}" type="datetimeFigureOut">
              <a:rPr lang="es-MX" smtClean="0"/>
              <a:t>09/08/2018</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A2543C1F-42A6-4DFD-A54F-9D01C649E527}" type="slidenum">
              <a:rPr lang="es-MX" smtClean="0"/>
              <a:t>‹Nº›</a:t>
            </a:fld>
            <a:endParaRPr lang="es-MX"/>
          </a:p>
        </p:txBody>
      </p:sp>
    </p:spTree>
    <p:extLst>
      <p:ext uri="{BB962C8B-B14F-4D97-AF65-F5344CB8AC3E}">
        <p14:creationId xmlns:p14="http://schemas.microsoft.com/office/powerpoint/2010/main" val="3789784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DC930891-2A63-4304-BAB2-1E3322EB568E}" type="datetimeFigureOut">
              <a:rPr lang="es-MX" smtClean="0"/>
              <a:t>09/08/2018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3B847FB-557D-4DBB-8BB2-AD144AB81FE5}" type="slidenum">
              <a:rPr lang="es-MX" smtClean="0"/>
              <a:t>‹Nº›</a:t>
            </a:fld>
            <a:endParaRPr lang="es-MX"/>
          </a:p>
        </p:txBody>
      </p:sp>
    </p:spTree>
    <p:extLst>
      <p:ext uri="{BB962C8B-B14F-4D97-AF65-F5344CB8AC3E}">
        <p14:creationId xmlns:p14="http://schemas.microsoft.com/office/powerpoint/2010/main" val="221088538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9C84871-D9BD-4BEE-B9D5-EB369067EDF6}" type="datetimeFigureOut">
              <a:rPr lang="es-MX" smtClean="0"/>
              <a:t>09/08/2018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2543C1F-42A6-4DFD-A54F-9D01C649E527}" type="slidenum">
              <a:rPr lang="es-MX" smtClean="0"/>
              <a:t>‹Nº›</a:t>
            </a:fld>
            <a:endParaRPr lang="es-MX"/>
          </a:p>
        </p:txBody>
      </p:sp>
    </p:spTree>
    <p:extLst>
      <p:ext uri="{BB962C8B-B14F-4D97-AF65-F5344CB8AC3E}">
        <p14:creationId xmlns:p14="http://schemas.microsoft.com/office/powerpoint/2010/main" val="70832736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9C84871-D9BD-4BEE-B9D5-EB369067EDF6}" type="datetimeFigureOut">
              <a:rPr lang="es-MX" smtClean="0"/>
              <a:t>09/08/2018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2543C1F-42A6-4DFD-A54F-9D01C649E527}" type="slidenum">
              <a:rPr lang="es-MX" smtClean="0"/>
              <a:t>‹Nº›</a:t>
            </a:fld>
            <a:endParaRPr lang="es-MX"/>
          </a:p>
        </p:txBody>
      </p:sp>
    </p:spTree>
    <p:extLst>
      <p:ext uri="{BB962C8B-B14F-4D97-AF65-F5344CB8AC3E}">
        <p14:creationId xmlns:p14="http://schemas.microsoft.com/office/powerpoint/2010/main" val="406865442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79C84871-D9BD-4BEE-B9D5-EB369067EDF6}" type="datetimeFigureOut">
              <a:rPr lang="es-MX" smtClean="0"/>
              <a:t>09/08/2018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2543C1F-42A6-4DFD-A54F-9D01C649E527}" type="slidenum">
              <a:rPr lang="es-MX" smtClean="0"/>
              <a:t>‹Nº›</a:t>
            </a:fld>
            <a:endParaRPr lang="es-MX"/>
          </a:p>
        </p:txBody>
      </p:sp>
    </p:spTree>
    <p:extLst>
      <p:ext uri="{BB962C8B-B14F-4D97-AF65-F5344CB8AC3E}">
        <p14:creationId xmlns:p14="http://schemas.microsoft.com/office/powerpoint/2010/main" val="131477007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79C84871-D9BD-4BEE-B9D5-EB369067EDF6}" type="datetimeFigureOut">
              <a:rPr lang="es-MX" smtClean="0"/>
              <a:t>09/08/2018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2543C1F-42A6-4DFD-A54F-9D01C649E527}" type="slidenum">
              <a:rPr lang="es-MX" smtClean="0"/>
              <a:t>‹Nº›</a:t>
            </a:fld>
            <a:endParaRPr lang="es-MX"/>
          </a:p>
        </p:txBody>
      </p:sp>
    </p:spTree>
    <p:extLst>
      <p:ext uri="{BB962C8B-B14F-4D97-AF65-F5344CB8AC3E}">
        <p14:creationId xmlns:p14="http://schemas.microsoft.com/office/powerpoint/2010/main" val="369903745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ECDDEDFB-17EF-46D6-A3F1-938BB7173571}" type="datetimeFigureOut">
              <a:rPr lang="es-MX" smtClean="0"/>
              <a:t>09/08/2018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ECAE4D6-284C-4EEF-BE6E-25F5D4175CF2}" type="slidenum">
              <a:rPr lang="es-MX" smtClean="0"/>
              <a:t>‹Nº›</a:t>
            </a:fld>
            <a:endParaRPr lang="es-MX"/>
          </a:p>
        </p:txBody>
      </p:sp>
    </p:spTree>
    <p:extLst>
      <p:ext uri="{BB962C8B-B14F-4D97-AF65-F5344CB8AC3E}">
        <p14:creationId xmlns:p14="http://schemas.microsoft.com/office/powerpoint/2010/main" val="75781640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CDDEDFB-17EF-46D6-A3F1-938BB7173571}" type="datetimeFigureOut">
              <a:rPr lang="es-MX" smtClean="0"/>
              <a:t>09/08/2018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ECAE4D6-284C-4EEF-BE6E-25F5D4175CF2}" type="slidenum">
              <a:rPr lang="es-MX" smtClean="0"/>
              <a:t>‹Nº›</a:t>
            </a:fld>
            <a:endParaRPr lang="es-MX"/>
          </a:p>
        </p:txBody>
      </p:sp>
    </p:spTree>
    <p:extLst>
      <p:ext uri="{BB962C8B-B14F-4D97-AF65-F5344CB8AC3E}">
        <p14:creationId xmlns:p14="http://schemas.microsoft.com/office/powerpoint/2010/main" val="298664888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CDDEDFB-17EF-46D6-A3F1-938BB7173571}" type="datetimeFigureOut">
              <a:rPr lang="es-MX" smtClean="0"/>
              <a:t>09/08/2018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ECAE4D6-284C-4EEF-BE6E-25F5D4175CF2}" type="slidenum">
              <a:rPr lang="es-MX" smtClean="0"/>
              <a:t>‹Nº›</a:t>
            </a:fld>
            <a:endParaRPr lang="es-MX"/>
          </a:p>
        </p:txBody>
      </p:sp>
    </p:spTree>
    <p:extLst>
      <p:ext uri="{BB962C8B-B14F-4D97-AF65-F5344CB8AC3E}">
        <p14:creationId xmlns:p14="http://schemas.microsoft.com/office/powerpoint/2010/main" val="26283922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ECDDEDFB-17EF-46D6-A3F1-938BB7173571}" type="datetimeFigureOut">
              <a:rPr lang="es-MX" smtClean="0"/>
              <a:t>09/08/2018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ECAE4D6-284C-4EEF-BE6E-25F5D4175CF2}" type="slidenum">
              <a:rPr lang="es-MX" smtClean="0"/>
              <a:t>‹Nº›</a:t>
            </a:fld>
            <a:endParaRPr lang="es-MX"/>
          </a:p>
        </p:txBody>
      </p:sp>
    </p:spTree>
    <p:extLst>
      <p:ext uri="{BB962C8B-B14F-4D97-AF65-F5344CB8AC3E}">
        <p14:creationId xmlns:p14="http://schemas.microsoft.com/office/powerpoint/2010/main" val="115289674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ECDDEDFB-17EF-46D6-A3F1-938BB7173571}" type="datetimeFigureOut">
              <a:rPr lang="es-MX" smtClean="0"/>
              <a:t>09/08/2018</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9ECAE4D6-284C-4EEF-BE6E-25F5D4175CF2}" type="slidenum">
              <a:rPr lang="es-MX" smtClean="0"/>
              <a:t>‹Nº›</a:t>
            </a:fld>
            <a:endParaRPr lang="es-MX"/>
          </a:p>
        </p:txBody>
      </p:sp>
    </p:spTree>
    <p:extLst>
      <p:ext uri="{BB962C8B-B14F-4D97-AF65-F5344CB8AC3E}">
        <p14:creationId xmlns:p14="http://schemas.microsoft.com/office/powerpoint/2010/main" val="243643788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ECDDEDFB-17EF-46D6-A3F1-938BB7173571}" type="datetimeFigureOut">
              <a:rPr lang="es-MX" smtClean="0"/>
              <a:t>09/08/2018</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9ECAE4D6-284C-4EEF-BE6E-25F5D4175CF2}" type="slidenum">
              <a:rPr lang="es-MX" smtClean="0"/>
              <a:t>‹Nº›</a:t>
            </a:fld>
            <a:endParaRPr lang="es-MX"/>
          </a:p>
        </p:txBody>
      </p:sp>
    </p:spTree>
    <p:extLst>
      <p:ext uri="{BB962C8B-B14F-4D97-AF65-F5344CB8AC3E}">
        <p14:creationId xmlns:p14="http://schemas.microsoft.com/office/powerpoint/2010/main" val="4022386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80479"/>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DC930891-2A63-4304-BAB2-1E3322EB568E}" type="datetimeFigureOut">
              <a:rPr lang="es-MX" smtClean="0"/>
              <a:t>09/08/2018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3B847FB-557D-4DBB-8BB2-AD144AB81FE5}" type="slidenum">
              <a:rPr lang="es-MX" smtClean="0"/>
              <a:t>‹Nº›</a:t>
            </a:fld>
            <a:endParaRPr lang="es-MX"/>
          </a:p>
        </p:txBody>
      </p:sp>
    </p:spTree>
    <p:extLst>
      <p:ext uri="{BB962C8B-B14F-4D97-AF65-F5344CB8AC3E}">
        <p14:creationId xmlns:p14="http://schemas.microsoft.com/office/powerpoint/2010/main" val="62286244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CDDEDFB-17EF-46D6-A3F1-938BB7173571}" type="datetimeFigureOut">
              <a:rPr lang="es-MX" smtClean="0"/>
              <a:t>09/08/2018</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9ECAE4D6-284C-4EEF-BE6E-25F5D4175CF2}" type="slidenum">
              <a:rPr lang="es-MX" smtClean="0"/>
              <a:t>‹Nº›</a:t>
            </a:fld>
            <a:endParaRPr lang="es-MX"/>
          </a:p>
        </p:txBody>
      </p:sp>
    </p:spTree>
    <p:extLst>
      <p:ext uri="{BB962C8B-B14F-4D97-AF65-F5344CB8AC3E}">
        <p14:creationId xmlns:p14="http://schemas.microsoft.com/office/powerpoint/2010/main" val="22176571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CDDEDFB-17EF-46D6-A3F1-938BB7173571}" type="datetimeFigureOut">
              <a:rPr lang="es-MX" smtClean="0"/>
              <a:t>09/08/2018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ECAE4D6-284C-4EEF-BE6E-25F5D4175CF2}" type="slidenum">
              <a:rPr lang="es-MX" smtClean="0"/>
              <a:t>‹Nº›</a:t>
            </a:fld>
            <a:endParaRPr lang="es-MX"/>
          </a:p>
        </p:txBody>
      </p:sp>
    </p:spTree>
    <p:extLst>
      <p:ext uri="{BB962C8B-B14F-4D97-AF65-F5344CB8AC3E}">
        <p14:creationId xmlns:p14="http://schemas.microsoft.com/office/powerpoint/2010/main" val="35310380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CDDEDFB-17EF-46D6-A3F1-938BB7173571}" type="datetimeFigureOut">
              <a:rPr lang="es-MX" smtClean="0"/>
              <a:t>09/08/2018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ECAE4D6-284C-4EEF-BE6E-25F5D4175CF2}" type="slidenum">
              <a:rPr lang="es-MX" smtClean="0"/>
              <a:t>‹Nº›</a:t>
            </a:fld>
            <a:endParaRPr lang="es-MX"/>
          </a:p>
        </p:txBody>
      </p:sp>
    </p:spTree>
    <p:extLst>
      <p:ext uri="{BB962C8B-B14F-4D97-AF65-F5344CB8AC3E}">
        <p14:creationId xmlns:p14="http://schemas.microsoft.com/office/powerpoint/2010/main" val="361245625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CDDEDFB-17EF-46D6-A3F1-938BB7173571}" type="datetimeFigureOut">
              <a:rPr lang="es-MX" smtClean="0"/>
              <a:t>09/08/2018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ECAE4D6-284C-4EEF-BE6E-25F5D4175CF2}" type="slidenum">
              <a:rPr lang="es-MX" smtClean="0"/>
              <a:t>‹Nº›</a:t>
            </a:fld>
            <a:endParaRPr lang="es-MX"/>
          </a:p>
        </p:txBody>
      </p:sp>
    </p:spTree>
    <p:extLst>
      <p:ext uri="{BB962C8B-B14F-4D97-AF65-F5344CB8AC3E}">
        <p14:creationId xmlns:p14="http://schemas.microsoft.com/office/powerpoint/2010/main" val="167620459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CDDEDFB-17EF-46D6-A3F1-938BB7173571}" type="datetimeFigureOut">
              <a:rPr lang="es-MX" smtClean="0"/>
              <a:t>09/08/2018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ECAE4D6-284C-4EEF-BE6E-25F5D4175CF2}" type="slidenum">
              <a:rPr lang="es-MX" smtClean="0"/>
              <a:t>‹Nº›</a:t>
            </a:fld>
            <a:endParaRPr lang="es-MX"/>
          </a:p>
        </p:txBody>
      </p:sp>
    </p:spTree>
    <p:extLst>
      <p:ext uri="{BB962C8B-B14F-4D97-AF65-F5344CB8AC3E}">
        <p14:creationId xmlns:p14="http://schemas.microsoft.com/office/powerpoint/2010/main" val="105320259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CEE489DA-FE68-49F7-B650-4C05269FD27B}" type="datetimeFigureOut">
              <a:rPr lang="es-MX" smtClean="0"/>
              <a:t>09/08/2018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85C52EB-801D-4EA0-BAE1-C7432D0A7973}" type="slidenum">
              <a:rPr lang="es-MX" smtClean="0"/>
              <a:t>‹Nº›</a:t>
            </a:fld>
            <a:endParaRPr lang="es-MX"/>
          </a:p>
        </p:txBody>
      </p:sp>
    </p:spTree>
    <p:extLst>
      <p:ext uri="{BB962C8B-B14F-4D97-AF65-F5344CB8AC3E}">
        <p14:creationId xmlns:p14="http://schemas.microsoft.com/office/powerpoint/2010/main" val="299949376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EE489DA-FE68-49F7-B650-4C05269FD27B}" type="datetimeFigureOut">
              <a:rPr lang="es-MX" smtClean="0"/>
              <a:t>09/08/2018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85C52EB-801D-4EA0-BAE1-C7432D0A7973}" type="slidenum">
              <a:rPr lang="es-MX" smtClean="0"/>
              <a:t>‹Nº›</a:t>
            </a:fld>
            <a:endParaRPr lang="es-MX"/>
          </a:p>
        </p:txBody>
      </p:sp>
    </p:spTree>
    <p:extLst>
      <p:ext uri="{BB962C8B-B14F-4D97-AF65-F5344CB8AC3E}">
        <p14:creationId xmlns:p14="http://schemas.microsoft.com/office/powerpoint/2010/main" val="303619591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EE489DA-FE68-49F7-B650-4C05269FD27B}" type="datetimeFigureOut">
              <a:rPr lang="es-MX" smtClean="0"/>
              <a:t>09/08/2018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85C52EB-801D-4EA0-BAE1-C7432D0A7973}" type="slidenum">
              <a:rPr lang="es-MX" smtClean="0"/>
              <a:t>‹Nº›</a:t>
            </a:fld>
            <a:endParaRPr lang="es-MX"/>
          </a:p>
        </p:txBody>
      </p:sp>
    </p:spTree>
    <p:extLst>
      <p:ext uri="{BB962C8B-B14F-4D97-AF65-F5344CB8AC3E}">
        <p14:creationId xmlns:p14="http://schemas.microsoft.com/office/powerpoint/2010/main" val="285077000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CEE489DA-FE68-49F7-B650-4C05269FD27B}" type="datetimeFigureOut">
              <a:rPr lang="es-MX" smtClean="0"/>
              <a:t>09/08/2018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85C52EB-801D-4EA0-BAE1-C7432D0A7973}" type="slidenum">
              <a:rPr lang="es-MX" smtClean="0"/>
              <a:t>‹Nº›</a:t>
            </a:fld>
            <a:endParaRPr lang="es-MX"/>
          </a:p>
        </p:txBody>
      </p:sp>
    </p:spTree>
    <p:extLst>
      <p:ext uri="{BB962C8B-B14F-4D97-AF65-F5344CB8AC3E}">
        <p14:creationId xmlns:p14="http://schemas.microsoft.com/office/powerpoint/2010/main" val="70122680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CEE489DA-FE68-49F7-B650-4C05269FD27B}" type="datetimeFigureOut">
              <a:rPr lang="es-MX" smtClean="0"/>
              <a:t>09/08/2018</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85C52EB-801D-4EA0-BAE1-C7432D0A7973}" type="slidenum">
              <a:rPr lang="es-MX" smtClean="0"/>
              <a:t>‹Nº›</a:t>
            </a:fld>
            <a:endParaRPr lang="es-MX"/>
          </a:p>
        </p:txBody>
      </p:sp>
    </p:spTree>
    <p:extLst>
      <p:ext uri="{BB962C8B-B14F-4D97-AF65-F5344CB8AC3E}">
        <p14:creationId xmlns:p14="http://schemas.microsoft.com/office/powerpoint/2010/main" val="3243439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80479"/>
          </a:xfrm>
          <a:prstGeom prst="rect">
            <a:avLst/>
          </a:prstGeo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a:xfrm>
            <a:off x="457200" y="6356350"/>
            <a:ext cx="2133600" cy="365125"/>
          </a:xfrm>
          <a:prstGeom prst="rect">
            <a:avLst/>
          </a:prstGeom>
        </p:spPr>
        <p:txBody>
          <a:bodyPr/>
          <a:lstStyle/>
          <a:p>
            <a:fld id="{DC930891-2A63-4304-BAB2-1E3322EB568E}" type="datetimeFigureOut">
              <a:rPr lang="es-MX" smtClean="0"/>
              <a:t>09/08/2018</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63B847FB-557D-4DBB-8BB2-AD144AB81FE5}" type="slidenum">
              <a:rPr lang="es-MX" smtClean="0"/>
              <a:t>‹Nº›</a:t>
            </a:fld>
            <a:endParaRPr lang="es-MX"/>
          </a:p>
        </p:txBody>
      </p:sp>
    </p:spTree>
    <p:extLst>
      <p:ext uri="{BB962C8B-B14F-4D97-AF65-F5344CB8AC3E}">
        <p14:creationId xmlns:p14="http://schemas.microsoft.com/office/powerpoint/2010/main" val="229940991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CEE489DA-FE68-49F7-B650-4C05269FD27B}" type="datetimeFigureOut">
              <a:rPr lang="es-MX" smtClean="0"/>
              <a:t>09/08/2018</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85C52EB-801D-4EA0-BAE1-C7432D0A7973}" type="slidenum">
              <a:rPr lang="es-MX" smtClean="0"/>
              <a:t>‹Nº›</a:t>
            </a:fld>
            <a:endParaRPr lang="es-MX"/>
          </a:p>
        </p:txBody>
      </p:sp>
    </p:spTree>
    <p:extLst>
      <p:ext uri="{BB962C8B-B14F-4D97-AF65-F5344CB8AC3E}">
        <p14:creationId xmlns:p14="http://schemas.microsoft.com/office/powerpoint/2010/main" val="129143429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EE489DA-FE68-49F7-B650-4C05269FD27B}" type="datetimeFigureOut">
              <a:rPr lang="es-MX" smtClean="0"/>
              <a:t>09/08/2018</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85C52EB-801D-4EA0-BAE1-C7432D0A7973}" type="slidenum">
              <a:rPr lang="es-MX" smtClean="0"/>
              <a:t>‹Nº›</a:t>
            </a:fld>
            <a:endParaRPr lang="es-MX"/>
          </a:p>
        </p:txBody>
      </p:sp>
    </p:spTree>
    <p:extLst>
      <p:ext uri="{BB962C8B-B14F-4D97-AF65-F5344CB8AC3E}">
        <p14:creationId xmlns:p14="http://schemas.microsoft.com/office/powerpoint/2010/main" val="67408055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EE489DA-FE68-49F7-B650-4C05269FD27B}" type="datetimeFigureOut">
              <a:rPr lang="es-MX" smtClean="0"/>
              <a:t>09/08/2018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85C52EB-801D-4EA0-BAE1-C7432D0A7973}" type="slidenum">
              <a:rPr lang="es-MX" smtClean="0"/>
              <a:t>‹Nº›</a:t>
            </a:fld>
            <a:endParaRPr lang="es-MX"/>
          </a:p>
        </p:txBody>
      </p:sp>
    </p:spTree>
    <p:extLst>
      <p:ext uri="{BB962C8B-B14F-4D97-AF65-F5344CB8AC3E}">
        <p14:creationId xmlns:p14="http://schemas.microsoft.com/office/powerpoint/2010/main" val="422266855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EE489DA-FE68-49F7-B650-4C05269FD27B}" type="datetimeFigureOut">
              <a:rPr lang="es-MX" smtClean="0"/>
              <a:t>09/08/2018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85C52EB-801D-4EA0-BAE1-C7432D0A7973}" type="slidenum">
              <a:rPr lang="es-MX" smtClean="0"/>
              <a:t>‹Nº›</a:t>
            </a:fld>
            <a:endParaRPr lang="es-MX"/>
          </a:p>
        </p:txBody>
      </p:sp>
    </p:spTree>
    <p:extLst>
      <p:ext uri="{BB962C8B-B14F-4D97-AF65-F5344CB8AC3E}">
        <p14:creationId xmlns:p14="http://schemas.microsoft.com/office/powerpoint/2010/main" val="126487320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EE489DA-FE68-49F7-B650-4C05269FD27B}" type="datetimeFigureOut">
              <a:rPr lang="es-MX" smtClean="0"/>
              <a:t>09/08/2018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85C52EB-801D-4EA0-BAE1-C7432D0A7973}" type="slidenum">
              <a:rPr lang="es-MX" smtClean="0"/>
              <a:t>‹Nº›</a:t>
            </a:fld>
            <a:endParaRPr lang="es-MX"/>
          </a:p>
        </p:txBody>
      </p:sp>
    </p:spTree>
    <p:extLst>
      <p:ext uri="{BB962C8B-B14F-4D97-AF65-F5344CB8AC3E}">
        <p14:creationId xmlns:p14="http://schemas.microsoft.com/office/powerpoint/2010/main" val="203496899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EE489DA-FE68-49F7-B650-4C05269FD27B}" type="datetimeFigureOut">
              <a:rPr lang="es-MX" smtClean="0"/>
              <a:t>09/08/2018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85C52EB-801D-4EA0-BAE1-C7432D0A7973}" type="slidenum">
              <a:rPr lang="es-MX" smtClean="0"/>
              <a:t>‹Nº›</a:t>
            </a:fld>
            <a:endParaRPr lang="es-MX"/>
          </a:p>
        </p:txBody>
      </p:sp>
    </p:spTree>
    <p:extLst>
      <p:ext uri="{BB962C8B-B14F-4D97-AF65-F5344CB8AC3E}">
        <p14:creationId xmlns:p14="http://schemas.microsoft.com/office/powerpoint/2010/main" val="268490615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485B8135-1243-412A-97D8-DB1F7C3FEC5E}" type="datetimeFigureOut">
              <a:rPr lang="es-MX" smtClean="0"/>
              <a:t>09/08/2018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ED8BE55-8158-4666-99AF-A378931D4D63}" type="slidenum">
              <a:rPr lang="es-MX" smtClean="0"/>
              <a:t>‹Nº›</a:t>
            </a:fld>
            <a:endParaRPr lang="es-MX"/>
          </a:p>
        </p:txBody>
      </p:sp>
    </p:spTree>
    <p:extLst>
      <p:ext uri="{BB962C8B-B14F-4D97-AF65-F5344CB8AC3E}">
        <p14:creationId xmlns:p14="http://schemas.microsoft.com/office/powerpoint/2010/main" val="259107809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85B8135-1243-412A-97D8-DB1F7C3FEC5E}" type="datetimeFigureOut">
              <a:rPr lang="es-MX" smtClean="0"/>
              <a:t>09/08/2018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ED8BE55-8158-4666-99AF-A378931D4D63}" type="slidenum">
              <a:rPr lang="es-MX" smtClean="0"/>
              <a:t>‹Nº›</a:t>
            </a:fld>
            <a:endParaRPr lang="es-MX"/>
          </a:p>
        </p:txBody>
      </p:sp>
    </p:spTree>
    <p:extLst>
      <p:ext uri="{BB962C8B-B14F-4D97-AF65-F5344CB8AC3E}">
        <p14:creationId xmlns:p14="http://schemas.microsoft.com/office/powerpoint/2010/main" val="5980738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85B8135-1243-412A-97D8-DB1F7C3FEC5E}" type="datetimeFigureOut">
              <a:rPr lang="es-MX" smtClean="0"/>
              <a:t>09/08/2018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ED8BE55-8158-4666-99AF-A378931D4D63}" type="slidenum">
              <a:rPr lang="es-MX" smtClean="0"/>
              <a:t>‹Nº›</a:t>
            </a:fld>
            <a:endParaRPr lang="es-MX"/>
          </a:p>
        </p:txBody>
      </p:sp>
    </p:spTree>
    <p:extLst>
      <p:ext uri="{BB962C8B-B14F-4D97-AF65-F5344CB8AC3E}">
        <p14:creationId xmlns:p14="http://schemas.microsoft.com/office/powerpoint/2010/main" val="391198642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485B8135-1243-412A-97D8-DB1F7C3FEC5E}" type="datetimeFigureOut">
              <a:rPr lang="es-MX" smtClean="0"/>
              <a:t>09/08/2018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2ED8BE55-8158-4666-99AF-A378931D4D63}" type="slidenum">
              <a:rPr lang="es-MX" smtClean="0"/>
              <a:t>‹Nº›</a:t>
            </a:fld>
            <a:endParaRPr lang="es-MX"/>
          </a:p>
        </p:txBody>
      </p:sp>
    </p:spTree>
    <p:extLst>
      <p:ext uri="{BB962C8B-B14F-4D97-AF65-F5344CB8AC3E}">
        <p14:creationId xmlns:p14="http://schemas.microsoft.com/office/powerpoint/2010/main" val="2668770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80479"/>
          </a:xfrm>
          <a:prstGeom prst="rect">
            <a:avLst/>
          </a:prstGeom>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a:xfrm>
            <a:off x="457200" y="6356350"/>
            <a:ext cx="2133600" cy="365125"/>
          </a:xfrm>
          <a:prstGeom prst="rect">
            <a:avLst/>
          </a:prstGeom>
        </p:spPr>
        <p:txBody>
          <a:bodyPr/>
          <a:lstStyle/>
          <a:p>
            <a:fld id="{DC930891-2A63-4304-BAB2-1E3322EB568E}" type="datetimeFigureOut">
              <a:rPr lang="es-MX" smtClean="0"/>
              <a:t>09/08/2018</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63B847FB-557D-4DBB-8BB2-AD144AB81FE5}" type="slidenum">
              <a:rPr lang="es-MX" smtClean="0"/>
              <a:t>‹Nº›</a:t>
            </a:fld>
            <a:endParaRPr lang="es-MX"/>
          </a:p>
        </p:txBody>
      </p:sp>
    </p:spTree>
    <p:extLst>
      <p:ext uri="{BB962C8B-B14F-4D97-AF65-F5344CB8AC3E}">
        <p14:creationId xmlns:p14="http://schemas.microsoft.com/office/powerpoint/2010/main" val="280863751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485B8135-1243-412A-97D8-DB1F7C3FEC5E}" type="datetimeFigureOut">
              <a:rPr lang="es-MX" smtClean="0"/>
              <a:t>09/08/2018</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2ED8BE55-8158-4666-99AF-A378931D4D63}" type="slidenum">
              <a:rPr lang="es-MX" smtClean="0"/>
              <a:t>‹Nº›</a:t>
            </a:fld>
            <a:endParaRPr lang="es-MX"/>
          </a:p>
        </p:txBody>
      </p:sp>
    </p:spTree>
    <p:extLst>
      <p:ext uri="{BB962C8B-B14F-4D97-AF65-F5344CB8AC3E}">
        <p14:creationId xmlns:p14="http://schemas.microsoft.com/office/powerpoint/2010/main" val="257880815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485B8135-1243-412A-97D8-DB1F7C3FEC5E}" type="datetimeFigureOut">
              <a:rPr lang="es-MX" smtClean="0"/>
              <a:t>09/08/2018</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2ED8BE55-8158-4666-99AF-A378931D4D63}" type="slidenum">
              <a:rPr lang="es-MX" smtClean="0"/>
              <a:t>‹Nº›</a:t>
            </a:fld>
            <a:endParaRPr lang="es-MX"/>
          </a:p>
        </p:txBody>
      </p:sp>
    </p:spTree>
    <p:extLst>
      <p:ext uri="{BB962C8B-B14F-4D97-AF65-F5344CB8AC3E}">
        <p14:creationId xmlns:p14="http://schemas.microsoft.com/office/powerpoint/2010/main" val="53609968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85B8135-1243-412A-97D8-DB1F7C3FEC5E}" type="datetimeFigureOut">
              <a:rPr lang="es-MX" smtClean="0"/>
              <a:t>09/08/2018</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2ED8BE55-8158-4666-99AF-A378931D4D63}" type="slidenum">
              <a:rPr lang="es-MX" smtClean="0"/>
              <a:t>‹Nº›</a:t>
            </a:fld>
            <a:endParaRPr lang="es-MX"/>
          </a:p>
        </p:txBody>
      </p:sp>
    </p:spTree>
    <p:extLst>
      <p:ext uri="{BB962C8B-B14F-4D97-AF65-F5344CB8AC3E}">
        <p14:creationId xmlns:p14="http://schemas.microsoft.com/office/powerpoint/2010/main" val="98761470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85B8135-1243-412A-97D8-DB1F7C3FEC5E}" type="datetimeFigureOut">
              <a:rPr lang="es-MX" smtClean="0"/>
              <a:t>09/08/2018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2ED8BE55-8158-4666-99AF-A378931D4D63}" type="slidenum">
              <a:rPr lang="es-MX" smtClean="0"/>
              <a:t>‹Nº›</a:t>
            </a:fld>
            <a:endParaRPr lang="es-MX"/>
          </a:p>
        </p:txBody>
      </p:sp>
    </p:spTree>
    <p:extLst>
      <p:ext uri="{BB962C8B-B14F-4D97-AF65-F5344CB8AC3E}">
        <p14:creationId xmlns:p14="http://schemas.microsoft.com/office/powerpoint/2010/main" val="398340639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85B8135-1243-412A-97D8-DB1F7C3FEC5E}" type="datetimeFigureOut">
              <a:rPr lang="es-MX" smtClean="0"/>
              <a:t>09/08/2018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2ED8BE55-8158-4666-99AF-A378931D4D63}" type="slidenum">
              <a:rPr lang="es-MX" smtClean="0"/>
              <a:t>‹Nº›</a:t>
            </a:fld>
            <a:endParaRPr lang="es-MX"/>
          </a:p>
        </p:txBody>
      </p:sp>
    </p:spTree>
    <p:extLst>
      <p:ext uri="{BB962C8B-B14F-4D97-AF65-F5344CB8AC3E}">
        <p14:creationId xmlns:p14="http://schemas.microsoft.com/office/powerpoint/2010/main" val="334534154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85B8135-1243-412A-97D8-DB1F7C3FEC5E}" type="datetimeFigureOut">
              <a:rPr lang="es-MX" smtClean="0"/>
              <a:t>09/08/2018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ED8BE55-8158-4666-99AF-A378931D4D63}" type="slidenum">
              <a:rPr lang="es-MX" smtClean="0"/>
              <a:t>‹Nº›</a:t>
            </a:fld>
            <a:endParaRPr lang="es-MX"/>
          </a:p>
        </p:txBody>
      </p:sp>
    </p:spTree>
    <p:extLst>
      <p:ext uri="{BB962C8B-B14F-4D97-AF65-F5344CB8AC3E}">
        <p14:creationId xmlns:p14="http://schemas.microsoft.com/office/powerpoint/2010/main" val="64025916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85B8135-1243-412A-97D8-DB1F7C3FEC5E}" type="datetimeFigureOut">
              <a:rPr lang="es-MX" smtClean="0"/>
              <a:t>09/08/2018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ED8BE55-8158-4666-99AF-A378931D4D63}" type="slidenum">
              <a:rPr lang="es-MX" smtClean="0"/>
              <a:t>‹Nº›</a:t>
            </a:fld>
            <a:endParaRPr lang="es-MX"/>
          </a:p>
        </p:txBody>
      </p:sp>
    </p:spTree>
    <p:extLst>
      <p:ext uri="{BB962C8B-B14F-4D97-AF65-F5344CB8AC3E}">
        <p14:creationId xmlns:p14="http://schemas.microsoft.com/office/powerpoint/2010/main" val="3947210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57200" y="6356350"/>
            <a:ext cx="2133600" cy="365125"/>
          </a:xfrm>
          <a:prstGeom prst="rect">
            <a:avLst/>
          </a:prstGeom>
        </p:spPr>
        <p:txBody>
          <a:bodyPr/>
          <a:lstStyle/>
          <a:p>
            <a:fld id="{DC930891-2A63-4304-BAB2-1E3322EB568E}" type="datetimeFigureOut">
              <a:rPr lang="es-MX" smtClean="0"/>
              <a:t>09/08/2018</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63B847FB-557D-4DBB-8BB2-AD144AB81FE5}" type="slidenum">
              <a:rPr lang="es-MX" smtClean="0"/>
              <a:t>‹Nº›</a:t>
            </a:fld>
            <a:endParaRPr lang="es-MX"/>
          </a:p>
        </p:txBody>
      </p:sp>
    </p:spTree>
    <p:extLst>
      <p:ext uri="{BB962C8B-B14F-4D97-AF65-F5344CB8AC3E}">
        <p14:creationId xmlns:p14="http://schemas.microsoft.com/office/powerpoint/2010/main" val="1176642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DC930891-2A63-4304-BAB2-1E3322EB568E}" type="datetimeFigureOut">
              <a:rPr lang="es-MX" smtClean="0"/>
              <a:t>09/08/2018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3B847FB-557D-4DBB-8BB2-AD144AB81FE5}" type="slidenum">
              <a:rPr lang="es-MX" smtClean="0"/>
              <a:t>‹Nº›</a:t>
            </a:fld>
            <a:endParaRPr lang="es-MX"/>
          </a:p>
        </p:txBody>
      </p:sp>
    </p:spTree>
    <p:extLst>
      <p:ext uri="{BB962C8B-B14F-4D97-AF65-F5344CB8AC3E}">
        <p14:creationId xmlns:p14="http://schemas.microsoft.com/office/powerpoint/2010/main" val="4247474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DC930891-2A63-4304-BAB2-1E3322EB568E}" type="datetimeFigureOut">
              <a:rPr lang="es-MX" smtClean="0"/>
              <a:t>09/08/2018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3B847FB-557D-4DBB-8BB2-AD144AB81FE5}" type="slidenum">
              <a:rPr lang="es-MX" smtClean="0"/>
              <a:t>‹Nº›</a:t>
            </a:fld>
            <a:endParaRPr lang="es-MX"/>
          </a:p>
        </p:txBody>
      </p:sp>
    </p:spTree>
    <p:extLst>
      <p:ext uri="{BB962C8B-B14F-4D97-AF65-F5344CB8AC3E}">
        <p14:creationId xmlns:p14="http://schemas.microsoft.com/office/powerpoint/2010/main" val="2381529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5" name="4 Marcador de pie de página"/>
          <p:cNvSpPr>
            <a:spLocks noGrp="1"/>
          </p:cNvSpPr>
          <p:nvPr>
            <p:ph type="ftr" sz="quarter" idx="3"/>
          </p:nvPr>
        </p:nvSpPr>
        <p:spPr>
          <a:xfrm>
            <a:off x="3124200" y="623731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847FB-557D-4DBB-8BB2-AD144AB81FE5}" type="slidenum">
              <a:rPr lang="es-MX" smtClean="0"/>
              <a:t>‹Nº›</a:t>
            </a:fld>
            <a:endParaRPr lang="es-MX"/>
          </a:p>
        </p:txBody>
      </p:sp>
      <p:pic>
        <p:nvPicPr>
          <p:cNvPr id="1027" name="Picture 3"/>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23528" y="260648"/>
            <a:ext cx="8221455"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05870" y="6237312"/>
            <a:ext cx="813911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9758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3D5618-F17C-4F94-A75F-374DF456CBEF}" type="datetimeFigureOut">
              <a:rPr lang="es-MX" smtClean="0"/>
              <a:t>09/08/2018</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E4B46E-E662-48CA-918C-9560B4428DC9}" type="slidenum">
              <a:rPr lang="es-MX" smtClean="0"/>
              <a:t>‹Nº›</a:t>
            </a:fld>
            <a:endParaRPr lang="es-MX"/>
          </a:p>
        </p:txBody>
      </p:sp>
    </p:spTree>
    <p:extLst>
      <p:ext uri="{BB962C8B-B14F-4D97-AF65-F5344CB8AC3E}">
        <p14:creationId xmlns:p14="http://schemas.microsoft.com/office/powerpoint/2010/main" val="53500917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C84871-D9BD-4BEE-B9D5-EB369067EDF6}" type="datetimeFigureOut">
              <a:rPr lang="es-MX" smtClean="0"/>
              <a:t>09/08/2018</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543C1F-42A6-4DFD-A54F-9D01C649E527}" type="slidenum">
              <a:rPr lang="es-MX" smtClean="0"/>
              <a:t>‹Nº›</a:t>
            </a:fld>
            <a:endParaRPr lang="es-MX"/>
          </a:p>
        </p:txBody>
      </p:sp>
    </p:spTree>
    <p:extLst>
      <p:ext uri="{BB962C8B-B14F-4D97-AF65-F5344CB8AC3E}">
        <p14:creationId xmlns:p14="http://schemas.microsoft.com/office/powerpoint/2010/main" val="409483252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DDEDFB-17EF-46D6-A3F1-938BB7173571}" type="datetimeFigureOut">
              <a:rPr lang="es-MX" smtClean="0"/>
              <a:t>09/08/2018</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CAE4D6-284C-4EEF-BE6E-25F5D4175CF2}" type="slidenum">
              <a:rPr lang="es-MX" smtClean="0"/>
              <a:t>‹Nº›</a:t>
            </a:fld>
            <a:endParaRPr lang="es-MX"/>
          </a:p>
        </p:txBody>
      </p:sp>
    </p:spTree>
    <p:extLst>
      <p:ext uri="{BB962C8B-B14F-4D97-AF65-F5344CB8AC3E}">
        <p14:creationId xmlns:p14="http://schemas.microsoft.com/office/powerpoint/2010/main" val="232796370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E489DA-FE68-49F7-B650-4C05269FD27B}" type="datetimeFigureOut">
              <a:rPr lang="es-MX" smtClean="0"/>
              <a:t>09/08/2018</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5C52EB-801D-4EA0-BAE1-C7432D0A7973}" type="slidenum">
              <a:rPr lang="es-MX" smtClean="0"/>
              <a:t>‹Nº›</a:t>
            </a:fld>
            <a:endParaRPr lang="es-MX"/>
          </a:p>
        </p:txBody>
      </p:sp>
    </p:spTree>
    <p:extLst>
      <p:ext uri="{BB962C8B-B14F-4D97-AF65-F5344CB8AC3E}">
        <p14:creationId xmlns:p14="http://schemas.microsoft.com/office/powerpoint/2010/main" val="18514654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5B8135-1243-412A-97D8-DB1F7C3FEC5E}" type="datetimeFigureOut">
              <a:rPr lang="es-MX" smtClean="0"/>
              <a:t>09/08/2018</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D8BE55-8158-4666-99AF-A378931D4D63}" type="slidenum">
              <a:rPr lang="es-MX" smtClean="0"/>
              <a:t>‹Nº›</a:t>
            </a:fld>
            <a:endParaRPr lang="es-MX"/>
          </a:p>
        </p:txBody>
      </p:sp>
    </p:spTree>
    <p:extLst>
      <p:ext uri="{BB962C8B-B14F-4D97-AF65-F5344CB8AC3E}">
        <p14:creationId xmlns:p14="http://schemas.microsoft.com/office/powerpoint/2010/main" val="7440738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tm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6.png"/><Relationship Id="rId7" Type="http://schemas.openxmlformats.org/officeDocument/2006/relationships/image" Target="../media/image17.gif"/><Relationship Id="rId2" Type="http://schemas.openxmlformats.org/officeDocument/2006/relationships/hyperlink" Target="http://www.facebook.com/pages/cvoedimssgobmx/214736595213760" TargetMode="External"/><Relationship Id="rId1" Type="http://schemas.openxmlformats.org/officeDocument/2006/relationships/slideLayout" Target="../slideLayouts/slideLayout2.xml"/><Relationship Id="rId6" Type="http://schemas.openxmlformats.org/officeDocument/2006/relationships/hyperlink" Target="http://www.youtube.com/segurosocialimss" TargetMode="External"/><Relationship Id="rId5" Type="http://schemas.openxmlformats.org/officeDocument/2006/relationships/image" Target="../media/image8.png"/><Relationship Id="rId4" Type="http://schemas.openxmlformats.org/officeDocument/2006/relationships/hyperlink" Target="http://twitter.com/coed_imss"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http://cvoed.imss.gob.mx/COED/bin/com/facebook/imgs/facebook.png" TargetMode="External"/><Relationship Id="rId13" Type="http://schemas.openxmlformats.org/officeDocument/2006/relationships/image" Target="../media/image9.gif"/><Relationship Id="rId3" Type="http://schemas.openxmlformats.org/officeDocument/2006/relationships/hyperlink" Target="http://cvoed.imss.gob.mx/COED/bin/com/chat/IMSS/index.php?u=OFICINAS%20CENTRALES%20CENTRO%20DE%20OPERACIONES%20EN%20EMERGENCIAS%20Y%20DESASTRES%20CENTRAL" TargetMode="External"/><Relationship Id="rId7" Type="http://schemas.openxmlformats.org/officeDocument/2006/relationships/image" Target="../media/image7.png"/><Relationship Id="rId12" Type="http://schemas.openxmlformats.org/officeDocument/2006/relationships/hyperlink" Target="http://www.youtube.com/segurosocialimss" TargetMode="External"/><Relationship Id="rId2" Type="http://schemas.openxmlformats.org/officeDocument/2006/relationships/hyperlink" Target="http://cvoed.imss.gob.mx/COED/bin/com/chat/hablator/index.php?u=OFICINAS%20CENTRALES%20CENTRO%20DE%20OPERACIONES%20EN%20EMERGENCIAS%20Y%20DESASTRES%20CENTRAL" TargetMode="External"/><Relationship Id="rId1" Type="http://schemas.openxmlformats.org/officeDocument/2006/relationships/slideLayout" Target="../slideLayouts/slideLayout2.xml"/><Relationship Id="rId6" Type="http://schemas.openxmlformats.org/officeDocument/2006/relationships/hyperlink" Target="http://www.facebook.com/pages/cvoedimssgobmx/214736595213760" TargetMode="External"/><Relationship Id="rId11" Type="http://schemas.openxmlformats.org/officeDocument/2006/relationships/image" Target="http://cvoed.imss.gob.mx/COED/bin/com/twitter/imgs/twitter_ico.gif" TargetMode="External"/><Relationship Id="rId5" Type="http://schemas.openxmlformats.org/officeDocument/2006/relationships/image" Target="http://cvoed.imss.gob.mx/COED/lib/imgs/chat_ico.png" TargetMode="External"/><Relationship Id="rId1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6.png"/><Relationship Id="rId9" Type="http://schemas.openxmlformats.org/officeDocument/2006/relationships/hyperlink" Target="http://twitter.com/coed_imss" TargetMode="External"/><Relationship Id="rId14" Type="http://schemas.openxmlformats.org/officeDocument/2006/relationships/image" Target="http://cvoed.imss.gob.mx/COED/lib/imgs/youtube.gif"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tm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1.tmp"/></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99592" y="1124744"/>
            <a:ext cx="7772400" cy="506487"/>
          </a:xfrm>
        </p:spPr>
        <p:txBody>
          <a:bodyPr/>
          <a:lstStyle/>
          <a:p>
            <a:r>
              <a:rPr lang="es-MX" dirty="0" smtClean="0"/>
              <a:t>Centro Virtual de Operaciones en Emergencias y Desastres</a:t>
            </a:r>
            <a:endParaRPr lang="es-MX" dirty="0"/>
          </a:p>
        </p:txBody>
      </p:sp>
      <p:sp>
        <p:nvSpPr>
          <p:cNvPr id="3" name="2 Subtítulo"/>
          <p:cNvSpPr>
            <a:spLocks noGrp="1"/>
          </p:cNvSpPr>
          <p:nvPr>
            <p:ph type="subTitle" idx="1"/>
          </p:nvPr>
        </p:nvSpPr>
        <p:spPr>
          <a:xfrm>
            <a:off x="1371600" y="4759052"/>
            <a:ext cx="6400800" cy="1752600"/>
          </a:xfrm>
        </p:spPr>
        <p:txBody>
          <a:bodyPr/>
          <a:lstStyle/>
          <a:p>
            <a:r>
              <a:rPr lang="es-MX" dirty="0" smtClean="0">
                <a:solidFill>
                  <a:schemeClr val="tx1"/>
                </a:solidFill>
              </a:rPr>
              <a:t>Tema </a:t>
            </a:r>
            <a:r>
              <a:rPr lang="es-MX" dirty="0">
                <a:solidFill>
                  <a:schemeClr val="tx1"/>
                </a:solidFill>
              </a:rPr>
              <a:t>3</a:t>
            </a:r>
            <a:r>
              <a:rPr lang="es-MX" dirty="0" smtClean="0">
                <a:solidFill>
                  <a:schemeClr val="tx1"/>
                </a:solidFill>
              </a:rPr>
              <a:t>: Herramientas dinámicas de comunicación </a:t>
            </a:r>
            <a:endParaRPr lang="es-MX" dirty="0">
              <a:solidFill>
                <a:schemeClr val="tx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7864" y="2708920"/>
            <a:ext cx="2324100" cy="1971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3 Rectángulo"/>
          <p:cNvSpPr/>
          <p:nvPr/>
        </p:nvSpPr>
        <p:spPr>
          <a:xfrm>
            <a:off x="0" y="6165304"/>
            <a:ext cx="9144000" cy="69269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910433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268760"/>
            <a:ext cx="4330824" cy="4857403"/>
          </a:xfrm>
        </p:spPr>
        <p:txBody>
          <a:bodyPr>
            <a:noAutofit/>
          </a:bodyPr>
          <a:lstStyle/>
          <a:p>
            <a:pPr marL="0" indent="0" algn="just">
              <a:buNone/>
            </a:pPr>
            <a:r>
              <a:rPr lang="es-ES" sz="1800" dirty="0">
                <a:latin typeface="Arial" panose="020B0604020202020204" pitchFamily="34" charset="0"/>
                <a:cs typeface="Arial" panose="020B0604020202020204" pitchFamily="34" charset="0"/>
              </a:rPr>
              <a:t>Para hacer uso de </a:t>
            </a:r>
            <a:r>
              <a:rPr lang="es-ES" sz="1800" dirty="0" smtClean="0">
                <a:latin typeface="Arial" panose="020B0604020202020204" pitchFamily="34" charset="0"/>
                <a:cs typeface="Arial" panose="020B0604020202020204" pitchFamily="34" charset="0"/>
              </a:rPr>
              <a:t>comunicación en el mensajero:</a:t>
            </a:r>
          </a:p>
          <a:p>
            <a:pPr marL="0" indent="0" algn="just">
              <a:buNone/>
            </a:pPr>
            <a:endParaRPr lang="es-MX" sz="1800" dirty="0">
              <a:latin typeface="Arial" panose="020B0604020202020204" pitchFamily="34" charset="0"/>
              <a:cs typeface="Arial" panose="020B0604020202020204" pitchFamily="34" charset="0"/>
            </a:endParaRPr>
          </a:p>
          <a:p>
            <a:pPr lvl="0" algn="just"/>
            <a:r>
              <a:rPr lang="es-ES" sz="1800" dirty="0" smtClean="0">
                <a:latin typeface="Arial" panose="020B0604020202020204" pitchFamily="34" charset="0"/>
                <a:cs typeface="Arial" panose="020B0604020202020204" pitchFamily="34" charset="0"/>
              </a:rPr>
              <a:t>Localice y active el “Mensajero”, que se encuentra en el módulo de comunicación al lado izquierdo parte central de su pantalla.</a:t>
            </a:r>
            <a:endParaRPr lang="es-MX" sz="1800" dirty="0">
              <a:latin typeface="Arial" panose="020B0604020202020204" pitchFamily="34" charset="0"/>
              <a:cs typeface="Arial" panose="020B0604020202020204" pitchFamily="34" charset="0"/>
            </a:endParaRPr>
          </a:p>
          <a:p>
            <a:pPr lvl="0" algn="just"/>
            <a:r>
              <a:rPr lang="es-ES" sz="1800" dirty="0">
                <a:latin typeface="Arial" panose="020B0604020202020204" pitchFamily="34" charset="0"/>
                <a:cs typeface="Arial" panose="020B0604020202020204" pitchFamily="34" charset="0"/>
              </a:rPr>
              <a:t>Aparecerá una ventana con </a:t>
            </a:r>
            <a:r>
              <a:rPr lang="es-ES" sz="1800" dirty="0" smtClean="0">
                <a:latin typeface="Arial" panose="020B0604020202020204" pitchFamily="34" charset="0"/>
                <a:cs typeface="Arial" panose="020B0604020202020204" pitchFamily="34" charset="0"/>
              </a:rPr>
              <a:t>el mensajero abierto (o la </a:t>
            </a:r>
            <a:r>
              <a:rPr lang="es-ES" sz="1800" dirty="0">
                <a:latin typeface="Arial" panose="020B0604020202020204" pitchFamily="34" charset="0"/>
                <a:cs typeface="Arial" panose="020B0604020202020204" pitchFamily="34" charset="0"/>
              </a:rPr>
              <a:t>identificación de la Unidad </a:t>
            </a:r>
            <a:r>
              <a:rPr lang="es-ES" sz="1800" dirty="0" smtClean="0">
                <a:latin typeface="Arial" panose="020B0604020202020204" pitchFamily="34" charset="0"/>
                <a:cs typeface="Arial" panose="020B0604020202020204" pitchFamily="34" charset="0"/>
              </a:rPr>
              <a:t>Operativa)</a:t>
            </a:r>
            <a:endParaRPr lang="es-MX" sz="1800" dirty="0">
              <a:latin typeface="Arial" panose="020B0604020202020204" pitchFamily="34" charset="0"/>
              <a:cs typeface="Arial" panose="020B0604020202020204" pitchFamily="34" charset="0"/>
            </a:endParaRPr>
          </a:p>
          <a:p>
            <a:pPr lvl="0" algn="just"/>
            <a:r>
              <a:rPr lang="es-ES" sz="1800" b="1" dirty="0" smtClean="0">
                <a:latin typeface="Arial" panose="020B0604020202020204" pitchFamily="34" charset="0"/>
                <a:cs typeface="Arial" panose="020B0604020202020204" pitchFamily="34" charset="0"/>
              </a:rPr>
              <a:t>Escriba </a:t>
            </a:r>
            <a:r>
              <a:rPr lang="es-ES" sz="1800" b="1" dirty="0">
                <a:latin typeface="Arial" panose="020B0604020202020204" pitchFamily="34" charset="0"/>
                <a:cs typeface="Arial" panose="020B0604020202020204" pitchFamily="34" charset="0"/>
              </a:rPr>
              <a:t>su </a:t>
            </a:r>
            <a:r>
              <a:rPr lang="es-ES" sz="1800" b="1" dirty="0" smtClean="0">
                <a:latin typeface="Arial" panose="020B0604020202020204" pitchFamily="34" charset="0"/>
                <a:cs typeface="Arial" panose="020B0604020202020204" pitchFamily="34" charset="0"/>
              </a:rPr>
              <a:t>mensaje </a:t>
            </a:r>
            <a:r>
              <a:rPr lang="es-ES" sz="1800" dirty="0" smtClean="0">
                <a:latin typeface="Arial" panose="020B0604020202020204" pitchFamily="34" charset="0"/>
                <a:cs typeface="Arial" panose="020B0604020202020204" pitchFamily="34" charset="0"/>
              </a:rPr>
              <a:t>en el espacio exprofeso. </a:t>
            </a:r>
            <a:endParaRPr lang="es-MX" sz="1800" dirty="0">
              <a:latin typeface="Arial" panose="020B0604020202020204" pitchFamily="34" charset="0"/>
              <a:cs typeface="Arial" panose="020B0604020202020204" pitchFamily="34" charset="0"/>
            </a:endParaRPr>
          </a:p>
          <a:p>
            <a:pPr lvl="0" algn="just"/>
            <a:r>
              <a:rPr lang="es-ES" sz="1800" dirty="0">
                <a:latin typeface="Arial" panose="020B0604020202020204" pitchFamily="34" charset="0"/>
                <a:cs typeface="Arial" panose="020B0604020202020204" pitchFamily="34" charset="0"/>
              </a:rPr>
              <a:t>Dé un clic en el recuadro </a:t>
            </a:r>
            <a:r>
              <a:rPr lang="es-ES" sz="1800" b="1" dirty="0">
                <a:latin typeface="Arial" panose="020B0604020202020204" pitchFamily="34" charset="0"/>
                <a:cs typeface="Arial" panose="020B0604020202020204" pitchFamily="34" charset="0"/>
              </a:rPr>
              <a:t>Enviar</a:t>
            </a:r>
            <a:r>
              <a:rPr lang="es-ES" sz="1800" dirty="0">
                <a:latin typeface="Arial" panose="020B0604020202020204" pitchFamily="34" charset="0"/>
                <a:cs typeface="Arial" panose="020B0604020202020204" pitchFamily="34" charset="0"/>
              </a:rPr>
              <a:t>.</a:t>
            </a:r>
            <a:endParaRPr lang="es-MX" sz="1800" dirty="0">
              <a:latin typeface="Arial" panose="020B0604020202020204" pitchFamily="34" charset="0"/>
              <a:cs typeface="Arial" panose="020B0604020202020204" pitchFamily="34" charset="0"/>
            </a:endParaRPr>
          </a:p>
          <a:p>
            <a:pPr marL="0" indent="0" algn="just">
              <a:buNone/>
            </a:pPr>
            <a:endParaRPr lang="es-MX" sz="2400"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3" y="6160629"/>
            <a:ext cx="91440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descr="Captura de pantalla 2014-03-21 a la(s) 09.11.4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5776" y="2924944"/>
            <a:ext cx="4392488" cy="2058226"/>
          </a:xfrm>
          <a:prstGeom prst="rect">
            <a:avLst/>
          </a:prstGeom>
        </p:spPr>
      </p:pic>
      <p:sp>
        <p:nvSpPr>
          <p:cNvPr id="4" name="Right Arrow 3"/>
          <p:cNvSpPr/>
          <p:nvPr/>
        </p:nvSpPr>
        <p:spPr>
          <a:xfrm rot="7459935">
            <a:off x="6160340" y="2447750"/>
            <a:ext cx="1152128" cy="360040"/>
          </a:xfrm>
          <a:prstGeom prst="rightArrow">
            <a:avLst/>
          </a:prstGeom>
          <a:solidFill>
            <a:srgbClr val="8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40213893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3" y="6160629"/>
            <a:ext cx="91440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1 Imagen" descr="Mensajero CVOED - Google Chrom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1412776"/>
            <a:ext cx="8424936" cy="5311539"/>
          </a:xfrm>
          <a:prstGeom prst="rect">
            <a:avLst/>
          </a:prstGeom>
        </p:spPr>
      </p:pic>
      <p:sp>
        <p:nvSpPr>
          <p:cNvPr id="10" name="TextBox 9"/>
          <p:cNvSpPr txBox="1"/>
          <p:nvPr/>
        </p:nvSpPr>
        <p:spPr>
          <a:xfrm>
            <a:off x="826941" y="951111"/>
            <a:ext cx="7488832" cy="369332"/>
          </a:xfrm>
          <a:prstGeom prst="rect">
            <a:avLst/>
          </a:prstGeom>
          <a:noFill/>
        </p:spPr>
        <p:txBody>
          <a:bodyPr wrap="square" rtlCol="0">
            <a:spAutoFit/>
          </a:bodyPr>
          <a:lstStyle/>
          <a:p>
            <a:r>
              <a:rPr lang="es-MX" dirty="0" smtClean="0"/>
              <a:t>Mensajero abierto con listado de comunicados y listo para enviar mensajes</a:t>
            </a:r>
            <a:endParaRPr lang="es-MX" dirty="0"/>
          </a:p>
        </p:txBody>
      </p:sp>
    </p:spTree>
    <p:extLst>
      <p:ext uri="{BB962C8B-B14F-4D97-AF65-F5344CB8AC3E}">
        <p14:creationId xmlns:p14="http://schemas.microsoft.com/office/powerpoint/2010/main" val="11626384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1"/>
            <a:ext cx="8229600" cy="2764903"/>
          </a:xfrm>
        </p:spPr>
        <p:txBody>
          <a:bodyPr>
            <a:noAutofit/>
          </a:bodyPr>
          <a:lstStyle/>
          <a:p>
            <a:pPr marL="0" indent="0" algn="just">
              <a:buNone/>
            </a:pPr>
            <a:r>
              <a:rPr lang="es-ES" sz="1800" dirty="0" smtClean="0">
                <a:latin typeface="Arial" panose="020B0604020202020204" pitchFamily="34" charset="0"/>
                <a:cs typeface="Arial" panose="020B0604020202020204" pitchFamily="34" charset="0"/>
              </a:rPr>
              <a:t>Recuerde </a:t>
            </a:r>
            <a:r>
              <a:rPr lang="es-ES" sz="1800" dirty="0">
                <a:latin typeface="Arial" panose="020B0604020202020204" pitchFamily="34" charset="0"/>
                <a:cs typeface="Arial" panose="020B0604020202020204" pitchFamily="34" charset="0"/>
              </a:rPr>
              <a:t>que sus mensajes serán vistos por sus </a:t>
            </a:r>
            <a:r>
              <a:rPr lang="es-ES" sz="1800" dirty="0" smtClean="0">
                <a:latin typeface="Arial" panose="020B0604020202020204" pitchFamily="34" charset="0"/>
                <a:cs typeface="Arial" panose="020B0604020202020204" pitchFamily="34" charset="0"/>
              </a:rPr>
              <a:t>pares de área normativa, </a:t>
            </a:r>
            <a:r>
              <a:rPr lang="es-ES" sz="1800" dirty="0">
                <a:latin typeface="Arial" panose="020B0604020202020204" pitchFamily="34" charset="0"/>
                <a:cs typeface="Arial" panose="020B0604020202020204" pitchFamily="34" charset="0"/>
              </a:rPr>
              <a:t>y por su jefatura correspondiente. El uso prioritario del mensajero será hacer seguimiento a eventos adversos notificados, pero se podrá usar en temas diversos que necesiten ser atendidos y comentados. </a:t>
            </a:r>
            <a:endParaRPr lang="es-MX" sz="1800" dirty="0">
              <a:latin typeface="Arial" panose="020B0604020202020204" pitchFamily="34" charset="0"/>
              <a:cs typeface="Arial" panose="020B0604020202020204" pitchFamily="34" charset="0"/>
            </a:endParaRPr>
          </a:p>
          <a:p>
            <a:pPr marL="0" indent="0">
              <a:buNone/>
            </a:pPr>
            <a:endParaRPr lang="es-ES" sz="1800" dirty="0" smtClean="0">
              <a:latin typeface="Arial" panose="020B0604020202020204" pitchFamily="34" charset="0"/>
              <a:cs typeface="Arial" panose="020B0604020202020204" pitchFamily="34" charset="0"/>
            </a:endParaRPr>
          </a:p>
          <a:p>
            <a:pPr marL="0" indent="0" algn="just">
              <a:buNone/>
            </a:pPr>
            <a:r>
              <a:rPr lang="es-ES" sz="1800" dirty="0" smtClean="0">
                <a:latin typeface="Arial" panose="020B0604020202020204" pitchFamily="34" charset="0"/>
                <a:cs typeface="Arial" panose="020B0604020202020204" pitchFamily="34" charset="0"/>
              </a:rPr>
              <a:t>El </a:t>
            </a:r>
            <a:r>
              <a:rPr lang="es-ES" sz="1800" dirty="0">
                <a:latin typeface="Arial" panose="020B0604020202020204" pitchFamily="34" charset="0"/>
                <a:cs typeface="Arial" panose="020B0604020202020204" pitchFamily="34" charset="0"/>
              </a:rPr>
              <a:t>mensajero en vivo representa un instrumento de comunicación rápido, eficiente, permanente y económico que se suma a los recursos de comunicación ya existentes dentro del IMSS.</a:t>
            </a:r>
            <a:endParaRPr lang="es-MX" sz="1800" dirty="0">
              <a:latin typeface="Arial" panose="020B0604020202020204" pitchFamily="34" charset="0"/>
              <a:cs typeface="Arial" panose="020B0604020202020204" pitchFamily="34" charset="0"/>
            </a:endParaRPr>
          </a:p>
          <a:p>
            <a:endParaRPr lang="es-MX" sz="2400"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162675"/>
            <a:ext cx="91440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8184" y="4005064"/>
            <a:ext cx="2352675" cy="19431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23021326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08720"/>
            <a:ext cx="8229600" cy="5400600"/>
          </a:xfrm>
        </p:spPr>
        <p:txBody>
          <a:bodyPr>
            <a:normAutofit/>
          </a:bodyPr>
          <a:lstStyle/>
          <a:p>
            <a:pPr marL="0" indent="0" algn="just">
              <a:buNone/>
            </a:pPr>
            <a:r>
              <a:rPr lang="es-ES" sz="1800" b="1" dirty="0">
                <a:latin typeface="Arial" panose="020B0604020202020204" pitchFamily="34" charset="0"/>
                <a:cs typeface="Arial" panose="020B0604020202020204" pitchFamily="34" charset="0"/>
              </a:rPr>
              <a:t>Redes sociales</a:t>
            </a:r>
            <a:endParaRPr lang="es-MX" sz="1800" dirty="0">
              <a:latin typeface="Arial" panose="020B0604020202020204" pitchFamily="34" charset="0"/>
              <a:cs typeface="Arial" panose="020B0604020202020204" pitchFamily="34" charset="0"/>
            </a:endParaRPr>
          </a:p>
          <a:p>
            <a:pPr algn="just"/>
            <a:endParaRPr lang="es-MX" sz="1800" dirty="0">
              <a:latin typeface="Arial" panose="020B0604020202020204" pitchFamily="34" charset="0"/>
              <a:cs typeface="Arial" panose="020B0604020202020204" pitchFamily="34" charset="0"/>
            </a:endParaRPr>
          </a:p>
          <a:p>
            <a:pPr marL="0" indent="0" algn="just">
              <a:buNone/>
            </a:pPr>
            <a:r>
              <a:rPr lang="es-ES" sz="1800" dirty="0">
                <a:latin typeface="Arial" panose="020B0604020202020204" pitchFamily="34" charset="0"/>
                <a:cs typeface="Arial" panose="020B0604020202020204" pitchFamily="34" charset="0"/>
              </a:rPr>
              <a:t>El CVOED ha integrado como recursos de comunicación las siguientes redes sociales: </a:t>
            </a:r>
            <a:r>
              <a:rPr lang="es-ES" sz="1800" b="1" dirty="0">
                <a:latin typeface="Arial" panose="020B0604020202020204" pitchFamily="34" charset="0"/>
                <a:cs typeface="Arial" panose="020B0604020202020204" pitchFamily="34" charset="0"/>
              </a:rPr>
              <a:t>Facebook, </a:t>
            </a:r>
            <a:r>
              <a:rPr lang="es-ES" sz="1800" b="1" dirty="0" err="1">
                <a:latin typeface="Arial" panose="020B0604020202020204" pitchFamily="34" charset="0"/>
                <a:cs typeface="Arial" panose="020B0604020202020204" pitchFamily="34" charset="0"/>
              </a:rPr>
              <a:t>Twitter</a:t>
            </a:r>
            <a:r>
              <a:rPr lang="es-ES" sz="1800" b="1" dirty="0">
                <a:latin typeface="Arial" panose="020B0604020202020204" pitchFamily="34" charset="0"/>
                <a:cs typeface="Arial" panose="020B0604020202020204" pitchFamily="34" charset="0"/>
              </a:rPr>
              <a:t> y YouTube</a:t>
            </a:r>
            <a:r>
              <a:rPr lang="es-ES" sz="1800" dirty="0">
                <a:latin typeface="Arial" panose="020B0604020202020204" pitchFamily="34" charset="0"/>
                <a:cs typeface="Arial" panose="020B0604020202020204" pitchFamily="34" charset="0"/>
              </a:rPr>
              <a:t>. Todas ellas son sistemas de comunicación abiertos, porque cualquier persona que lo solicite tiene acceso a ellas, sólo es necesario registrarse y activar su cuenta en la red social de su interés</a:t>
            </a:r>
            <a:r>
              <a:rPr lang="es-ES" sz="1800" dirty="0" smtClean="0">
                <a:latin typeface="Arial" panose="020B0604020202020204" pitchFamily="34" charset="0"/>
                <a:cs typeface="Arial" panose="020B0604020202020204" pitchFamily="34" charset="0"/>
              </a:rPr>
              <a:t>.</a:t>
            </a:r>
          </a:p>
          <a:p>
            <a:pPr marL="0" indent="0" algn="just">
              <a:buNone/>
            </a:pPr>
            <a:endParaRPr lang="es-ES" sz="1800" dirty="0" smtClean="0">
              <a:latin typeface="Arial" panose="020B0604020202020204" pitchFamily="34" charset="0"/>
              <a:cs typeface="Arial" panose="020B0604020202020204" pitchFamily="34" charset="0"/>
            </a:endParaRPr>
          </a:p>
          <a:p>
            <a:pPr marL="0" indent="0" algn="just">
              <a:buNone/>
            </a:pPr>
            <a:endParaRPr lang="es-ES" sz="1800" dirty="0">
              <a:latin typeface="Arial" panose="020B0604020202020204" pitchFamily="34" charset="0"/>
              <a:cs typeface="Arial" panose="020B0604020202020204" pitchFamily="34" charset="0"/>
            </a:endParaRPr>
          </a:p>
          <a:p>
            <a:pPr marL="0" indent="0" algn="just">
              <a:buNone/>
            </a:pPr>
            <a:endParaRPr lang="es-ES" sz="1800" dirty="0" smtClean="0">
              <a:latin typeface="Arial" panose="020B0604020202020204" pitchFamily="34" charset="0"/>
              <a:cs typeface="Arial" panose="020B0604020202020204" pitchFamily="34" charset="0"/>
            </a:endParaRPr>
          </a:p>
          <a:p>
            <a:pPr marL="0" indent="0" algn="just">
              <a:buNone/>
            </a:pPr>
            <a:r>
              <a:rPr lang="es-ES" sz="1800" dirty="0" smtClean="0">
                <a:latin typeface="Arial" panose="020B0604020202020204" pitchFamily="34" charset="0"/>
                <a:cs typeface="Arial" panose="020B0604020202020204" pitchFamily="34" charset="0"/>
              </a:rPr>
              <a:t>Es </a:t>
            </a:r>
            <a:r>
              <a:rPr lang="es-ES" sz="1800" dirty="0">
                <a:latin typeface="Arial" panose="020B0604020202020204" pitchFamily="34" charset="0"/>
                <a:cs typeface="Arial" panose="020B0604020202020204" pitchFamily="34" charset="0"/>
              </a:rPr>
              <a:t>posible que usted se encuentre familiarizado con estos recursos, sin embargo, es importante recordar que son elementos restringidos dentro de la institución, pero se puede acceder a ellos cuando usted ingresa desde una red externa al IMSS. </a:t>
            </a:r>
            <a:endParaRPr lang="es-ES" sz="1800" dirty="0" smtClean="0">
              <a:latin typeface="Arial" panose="020B0604020202020204" pitchFamily="34" charset="0"/>
              <a:cs typeface="Arial" panose="020B0604020202020204" pitchFamily="34" charset="0"/>
            </a:endParaRPr>
          </a:p>
          <a:p>
            <a:pPr marL="0" indent="0" algn="just">
              <a:buNone/>
            </a:pPr>
            <a:endParaRPr lang="es-ES" sz="1800" dirty="0">
              <a:latin typeface="Arial" panose="020B0604020202020204" pitchFamily="34" charset="0"/>
              <a:cs typeface="Arial" panose="020B0604020202020204" pitchFamily="34" charset="0"/>
            </a:endParaRPr>
          </a:p>
          <a:p>
            <a:pPr marL="0" indent="0" algn="just">
              <a:buNone/>
            </a:pPr>
            <a:r>
              <a:rPr lang="es-ES" sz="1800" dirty="0" smtClean="0">
                <a:latin typeface="Arial" panose="020B0604020202020204" pitchFamily="34" charset="0"/>
                <a:cs typeface="Arial" panose="020B0604020202020204" pitchFamily="34" charset="0"/>
              </a:rPr>
              <a:t>Recuerde dentro del CVOED estos elementos deben ser usados exclusivamente en el tema de emergencias y desastres.</a:t>
            </a:r>
            <a:endParaRPr lang="es-MX" sz="1800" dirty="0">
              <a:latin typeface="Arial" panose="020B0604020202020204" pitchFamily="34" charset="0"/>
              <a:cs typeface="Arial" panose="020B0604020202020204" pitchFamily="34" charset="0"/>
            </a:endParaRPr>
          </a:p>
          <a:p>
            <a:pPr marL="0" indent="0" algn="just">
              <a:buNone/>
            </a:pPr>
            <a:endParaRPr lang="es-MX" dirty="0"/>
          </a:p>
        </p:txBody>
      </p:sp>
      <p:pic>
        <p:nvPicPr>
          <p:cNvPr id="29699" name="Imagen 2" descr="Facebook">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23423" y="3356992"/>
            <a:ext cx="381000" cy="381000"/>
          </a:xfrm>
          <a:prstGeom prst="rect">
            <a:avLst/>
          </a:prstGeom>
          <a:noFill/>
          <a:extLst>
            <a:ext uri="{909E8E84-426E-40DD-AFC4-6F175D3DCCD1}">
              <a14:hiddenFill xmlns:a14="http://schemas.microsoft.com/office/drawing/2010/main">
                <a:solidFill>
                  <a:srgbClr val="FFFFFF"/>
                </a:solidFill>
              </a14:hiddenFill>
            </a:ext>
          </a:extLst>
        </p:spPr>
      </p:pic>
      <p:pic>
        <p:nvPicPr>
          <p:cNvPr id="29698" name="Imagen 3" descr="Twitter">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42508" y="3284984"/>
            <a:ext cx="381000" cy="381000"/>
          </a:xfrm>
          <a:prstGeom prst="rect">
            <a:avLst/>
          </a:prstGeom>
          <a:noFill/>
          <a:extLst>
            <a:ext uri="{909E8E84-426E-40DD-AFC4-6F175D3DCCD1}">
              <a14:hiddenFill xmlns:a14="http://schemas.microsoft.com/office/drawing/2010/main">
                <a:solidFill>
                  <a:srgbClr val="FFFFFF"/>
                </a:solidFill>
              </a14:hiddenFill>
            </a:ext>
          </a:extLst>
        </p:spPr>
      </p:pic>
      <p:pic>
        <p:nvPicPr>
          <p:cNvPr id="29697" name="Imagen 4" descr="youtube">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76256" y="3212976"/>
            <a:ext cx="381000" cy="381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5"/>
          <p:cNvSpPr>
            <a:spLocks noChangeArrowheads="1"/>
          </p:cNvSpPr>
          <p:nvPr/>
        </p:nvSpPr>
        <p:spPr bwMode="auto">
          <a:xfrm>
            <a:off x="0" y="838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6"/>
          <p:cNvSpPr>
            <a:spLocks noChangeArrowheads="1"/>
          </p:cNvSpPr>
          <p:nvPr/>
        </p:nvSpPr>
        <p:spPr bwMode="auto">
          <a:xfrm>
            <a:off x="0" y="1676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pic>
        <p:nvPicPr>
          <p:cNvPr id="15362"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6162675"/>
            <a:ext cx="91440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362593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328738"/>
            <a:ext cx="8229600" cy="4833937"/>
          </a:xfrm>
        </p:spPr>
        <p:txBody>
          <a:bodyPr>
            <a:normAutofit/>
          </a:bodyPr>
          <a:lstStyle/>
          <a:p>
            <a:pPr marL="0" indent="0" algn="just">
              <a:buNone/>
            </a:pPr>
            <a:r>
              <a:rPr lang="es-MX" sz="1800" b="1" dirty="0" smtClean="0">
                <a:latin typeface="Arial" panose="020B0604020202020204" pitchFamily="34" charset="0"/>
                <a:cs typeface="Arial" panose="020B0604020202020204" pitchFamily="34" charset="0"/>
              </a:rPr>
              <a:t>Compromisos</a:t>
            </a:r>
            <a:endParaRPr lang="es-MX" sz="1800" dirty="0">
              <a:latin typeface="Arial" panose="020B0604020202020204" pitchFamily="34" charset="0"/>
              <a:cs typeface="Arial" panose="020B0604020202020204" pitchFamily="34" charset="0"/>
            </a:endParaRPr>
          </a:p>
          <a:p>
            <a:pPr algn="just"/>
            <a:endParaRPr lang="es-MX" sz="1800" dirty="0">
              <a:latin typeface="Arial" panose="020B0604020202020204" pitchFamily="34" charset="0"/>
              <a:cs typeface="Arial" panose="020B0604020202020204" pitchFamily="34" charset="0"/>
            </a:endParaRPr>
          </a:p>
          <a:p>
            <a:pPr marL="0" indent="0" algn="just">
              <a:buNone/>
            </a:pPr>
            <a:r>
              <a:rPr lang="es-MX" sz="1800" dirty="0" smtClean="0">
                <a:latin typeface="Arial" panose="020B0604020202020204" pitchFamily="34" charset="0"/>
                <a:cs typeface="Arial" panose="020B0604020202020204" pitchFamily="34" charset="0"/>
              </a:rPr>
              <a:t>Utilizar cotidianamente el mensajero.</a:t>
            </a:r>
          </a:p>
          <a:p>
            <a:pPr marL="0" indent="0" algn="just">
              <a:buNone/>
            </a:pPr>
            <a:endParaRPr lang="es-MX" sz="1800" dirty="0">
              <a:latin typeface="Arial" panose="020B0604020202020204" pitchFamily="34" charset="0"/>
              <a:cs typeface="Arial" panose="020B0604020202020204" pitchFamily="34" charset="0"/>
            </a:endParaRPr>
          </a:p>
          <a:p>
            <a:pPr marL="0" indent="0" algn="just">
              <a:buNone/>
            </a:pPr>
            <a:r>
              <a:rPr lang="es-MX" sz="1800" dirty="0" smtClean="0">
                <a:latin typeface="Arial" panose="020B0604020202020204" pitchFamily="34" charset="0"/>
                <a:cs typeface="Arial" panose="020B0604020202020204" pitchFamily="34" charset="0"/>
              </a:rPr>
              <a:t>Utilizar el notificador de emergencias cada que se tenga una crisis, emergencia o desastre.</a:t>
            </a:r>
          </a:p>
          <a:p>
            <a:pPr marL="0" indent="0" algn="just">
              <a:buNone/>
            </a:pPr>
            <a:endParaRPr lang="es-MX" sz="1800" dirty="0">
              <a:latin typeface="Arial" panose="020B0604020202020204" pitchFamily="34" charset="0"/>
              <a:cs typeface="Arial" panose="020B0604020202020204" pitchFamily="34" charset="0"/>
            </a:endParaRPr>
          </a:p>
          <a:p>
            <a:pPr marL="0" indent="0" algn="just">
              <a:buNone/>
            </a:pPr>
            <a:r>
              <a:rPr lang="es-MX" sz="1800" dirty="0" smtClean="0">
                <a:latin typeface="Arial" panose="020B0604020202020204" pitchFamily="34" charset="0"/>
                <a:cs typeface="Arial" panose="020B0604020202020204" pitchFamily="34" charset="0"/>
              </a:rPr>
              <a:t>Utilizar las redes sociales para interactuar solo en temas de emergencias y desastres.</a:t>
            </a:r>
          </a:p>
          <a:p>
            <a:pPr marL="0" indent="0" algn="just">
              <a:buNone/>
            </a:pPr>
            <a:endParaRPr lang="es-MX" sz="1800" dirty="0">
              <a:latin typeface="Arial" panose="020B0604020202020204" pitchFamily="34" charset="0"/>
              <a:cs typeface="Arial" panose="020B0604020202020204" pitchFamily="34" charset="0"/>
            </a:endParaRPr>
          </a:p>
          <a:p>
            <a:pPr marL="0" indent="0" algn="just">
              <a:buNone/>
            </a:pPr>
            <a:r>
              <a:rPr lang="es-MX" sz="1800" dirty="0" smtClean="0">
                <a:latin typeface="Arial" panose="020B0604020202020204" pitchFamily="34" charset="0"/>
                <a:cs typeface="Arial" panose="020B0604020202020204" pitchFamily="34" charset="0"/>
              </a:rPr>
              <a:t>Recuerde que estas herramientas se suman a otros sistemas de comunicación ya existentes en el IMSS como son teléfonos fijos, celulares o correos electrónicos.</a:t>
            </a:r>
          </a:p>
          <a:p>
            <a:pPr marL="0" indent="0" algn="just">
              <a:buNone/>
            </a:pPr>
            <a:endParaRPr lang="es-MX" sz="1800" dirty="0">
              <a:latin typeface="Arial" panose="020B0604020202020204" pitchFamily="34" charset="0"/>
              <a:cs typeface="Arial" panose="020B0604020202020204" pitchFamily="34" charset="0"/>
            </a:endParaRPr>
          </a:p>
          <a:p>
            <a:pPr marL="0" indent="0" algn="just">
              <a:buNone/>
            </a:pPr>
            <a:r>
              <a:rPr lang="es-MX" sz="1800" dirty="0" smtClean="0">
                <a:latin typeface="Arial" panose="020B0604020202020204" pitchFamily="34" charset="0"/>
                <a:cs typeface="Arial" panose="020B0604020202020204" pitchFamily="34" charset="0"/>
              </a:rPr>
              <a:t>En una situación de crisis, se debe garantizar los flujos de comunicación.</a:t>
            </a:r>
            <a:endParaRPr lang="es-MX" sz="1800" dirty="0">
              <a:latin typeface="Arial" panose="020B0604020202020204" pitchFamily="34" charset="0"/>
              <a:cs typeface="Arial" panose="020B0604020202020204" pitchFamily="34" charset="0"/>
            </a:endParaRPr>
          </a:p>
          <a:p>
            <a:pPr marL="0" indent="0" algn="just">
              <a:buNone/>
            </a:pPr>
            <a:endParaRPr lang="es-MX" dirty="0"/>
          </a:p>
        </p:txBody>
      </p:sp>
      <p:sp>
        <p:nvSpPr>
          <p:cNvPr id="4"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5"/>
          <p:cNvSpPr>
            <a:spLocks noChangeArrowheads="1"/>
          </p:cNvSpPr>
          <p:nvPr/>
        </p:nvSpPr>
        <p:spPr bwMode="auto">
          <a:xfrm>
            <a:off x="0" y="838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6"/>
          <p:cNvSpPr>
            <a:spLocks noChangeArrowheads="1"/>
          </p:cNvSpPr>
          <p:nvPr/>
        </p:nvSpPr>
        <p:spPr bwMode="auto">
          <a:xfrm>
            <a:off x="0" y="1676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162675"/>
            <a:ext cx="91440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47941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28800"/>
            <a:ext cx="8229600" cy="3744416"/>
          </a:xfrm>
        </p:spPr>
        <p:txBody>
          <a:bodyPr>
            <a:normAutofit/>
          </a:bodyPr>
          <a:lstStyle/>
          <a:p>
            <a:pPr marL="0" indent="0" algn="just">
              <a:buNone/>
            </a:pPr>
            <a:r>
              <a:rPr lang="es-ES" sz="1800" dirty="0">
                <a:latin typeface="Arial" panose="020B0604020202020204" pitchFamily="34" charset="0"/>
                <a:cs typeface="Arial" panose="020B0604020202020204" pitchFamily="34" charset="0"/>
              </a:rPr>
              <a:t>Cuando se presenta una situación de emergencia o desastre, es de vital importancia que se pueda hacer una notificación del evento desde el sitio y directamente por el responsable de la unidad afectada, además de dar un seguimiento a la crisis, por medio de métodos alternativos de comunicación. </a:t>
            </a:r>
            <a:endParaRPr lang="es-MX" sz="1800" dirty="0">
              <a:latin typeface="Arial" panose="020B0604020202020204" pitchFamily="34" charset="0"/>
              <a:cs typeface="Arial" panose="020B0604020202020204" pitchFamily="34" charset="0"/>
            </a:endParaRPr>
          </a:p>
          <a:p>
            <a:pPr marL="0" indent="0" algn="just">
              <a:buNone/>
            </a:pPr>
            <a:r>
              <a:rPr lang="es-ES" sz="1800" dirty="0">
                <a:latin typeface="Arial" panose="020B0604020202020204" pitchFamily="34" charset="0"/>
                <a:cs typeface="Arial" panose="020B0604020202020204" pitchFamily="34" charset="0"/>
              </a:rPr>
              <a:t> </a:t>
            </a:r>
            <a:endParaRPr lang="es-MX" sz="1800" dirty="0">
              <a:latin typeface="Arial" panose="020B0604020202020204" pitchFamily="34" charset="0"/>
              <a:cs typeface="Arial" panose="020B0604020202020204" pitchFamily="34" charset="0"/>
            </a:endParaRPr>
          </a:p>
          <a:p>
            <a:pPr marL="0" indent="0" algn="just">
              <a:buNone/>
            </a:pPr>
            <a:r>
              <a:rPr lang="es-ES" sz="1800" dirty="0">
                <a:latin typeface="Arial" panose="020B0604020202020204" pitchFamily="34" charset="0"/>
                <a:cs typeface="Arial" panose="020B0604020202020204" pitchFamily="34" charset="0"/>
              </a:rPr>
              <a:t>Ante estas situaciones, en el CVOED se han diseñado las herramientas de comunicación básicas que nos darán la posibilidad de interactuar en el nivel horizontal y en el nivel vertical de competencia, a fin de tener comunicación rápida, fluida y veraz que nos permita ejercer decisiones acordes con cada situación, además de coordinar las acciones que deberán ser ejecutadas por el nivel operativo. </a:t>
            </a:r>
            <a:endParaRPr lang="es-MX" sz="1800" dirty="0">
              <a:latin typeface="Arial" panose="020B0604020202020204" pitchFamily="34" charset="0"/>
              <a:cs typeface="Arial" panose="020B0604020202020204" pitchFamily="34" charset="0"/>
            </a:endParaRPr>
          </a:p>
          <a:p>
            <a:pPr marL="0" indent="0" algn="just">
              <a:buNone/>
            </a:pPr>
            <a:endParaRPr lang="es-MX" sz="2000"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162675"/>
            <a:ext cx="91440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25188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08720"/>
            <a:ext cx="8229600" cy="5472608"/>
          </a:xfrm>
        </p:spPr>
        <p:txBody>
          <a:bodyPr>
            <a:normAutofit/>
          </a:bodyPr>
          <a:lstStyle/>
          <a:p>
            <a:pPr marL="0" indent="0" algn="just">
              <a:buNone/>
            </a:pPr>
            <a:endParaRPr lang="es-ES" sz="1800" dirty="0" smtClean="0">
              <a:latin typeface="Arial" panose="020B0604020202020204" pitchFamily="34" charset="0"/>
              <a:cs typeface="Arial" panose="020B0604020202020204" pitchFamily="34" charset="0"/>
            </a:endParaRPr>
          </a:p>
          <a:p>
            <a:pPr marL="0" indent="0" algn="just">
              <a:buNone/>
            </a:pPr>
            <a:r>
              <a:rPr lang="es-ES" sz="1800" dirty="0" smtClean="0">
                <a:latin typeface="Arial" panose="020B0604020202020204" pitchFamily="34" charset="0"/>
                <a:cs typeface="Arial" panose="020B0604020202020204" pitchFamily="34" charset="0"/>
              </a:rPr>
              <a:t>Estas </a:t>
            </a:r>
            <a:r>
              <a:rPr lang="es-ES" sz="1800" dirty="0">
                <a:latin typeface="Arial" panose="020B0604020202020204" pitchFamily="34" charset="0"/>
                <a:cs typeface="Arial" panose="020B0604020202020204" pitchFamily="34" charset="0"/>
              </a:rPr>
              <a:t>herramientas tienen la finalidad de cumplir con las recomendaciones difundidas como indispensables en la planeación ante situaciones de  desastres. Dentro de los conceptos utilizados para la planeación del </a:t>
            </a:r>
            <a:r>
              <a:rPr lang="es-ES" sz="1800" dirty="0" smtClean="0">
                <a:latin typeface="Arial" panose="020B0604020202020204" pitchFamily="34" charset="0"/>
                <a:cs typeface="Arial" panose="020B0604020202020204" pitchFamily="34" charset="0"/>
              </a:rPr>
              <a:t>CVOED </a:t>
            </a:r>
            <a:r>
              <a:rPr lang="es-ES" sz="1800" dirty="0">
                <a:latin typeface="Arial" panose="020B0604020202020204" pitchFamily="34" charset="0"/>
                <a:cs typeface="Arial" panose="020B0604020202020204" pitchFamily="34" charset="0"/>
              </a:rPr>
              <a:t>fue el contemplar las tres fases </a:t>
            </a:r>
            <a:r>
              <a:rPr lang="es-ES" sz="1800" dirty="0" smtClean="0">
                <a:latin typeface="Arial" panose="020B0604020202020204" pitchFamily="34" charset="0"/>
                <a:cs typeface="Arial" panose="020B0604020202020204" pitchFamily="34" charset="0"/>
              </a:rPr>
              <a:t>de </a:t>
            </a:r>
            <a:r>
              <a:rPr lang="es-ES" sz="1800" dirty="0">
                <a:latin typeface="Arial" panose="020B0604020202020204" pitchFamily="34" charset="0"/>
                <a:cs typeface="Arial" panose="020B0604020202020204" pitchFamily="34" charset="0"/>
              </a:rPr>
              <a:t>atención a situaciones de emergencias y desastres: el antes, durante y después</a:t>
            </a:r>
            <a:r>
              <a:rPr lang="es-ES" sz="1800" dirty="0" smtClean="0">
                <a:latin typeface="Arial" panose="020B0604020202020204" pitchFamily="34" charset="0"/>
                <a:cs typeface="Arial" panose="020B0604020202020204" pitchFamily="34" charset="0"/>
              </a:rPr>
              <a:t>.</a:t>
            </a:r>
            <a:endParaRPr lang="es-MX" sz="1800" dirty="0">
              <a:latin typeface="Arial" panose="020B0604020202020204" pitchFamily="34" charset="0"/>
              <a:cs typeface="Arial" panose="020B0604020202020204" pitchFamily="34"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162675"/>
            <a:ext cx="91440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3848" y="3429000"/>
            <a:ext cx="2736304" cy="2200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38658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1196753"/>
            <a:ext cx="8363272" cy="4464496"/>
          </a:xfrm>
        </p:spPr>
        <p:txBody>
          <a:bodyPr>
            <a:normAutofit/>
          </a:bodyPr>
          <a:lstStyle/>
          <a:p>
            <a:pPr marL="0" indent="0" algn="just">
              <a:buNone/>
            </a:pPr>
            <a:r>
              <a:rPr lang="es-ES" sz="1600" dirty="0">
                <a:latin typeface="Arial" panose="020B0604020202020204" pitchFamily="34" charset="0"/>
                <a:cs typeface="Arial" panose="020B0604020202020204" pitchFamily="34" charset="0"/>
              </a:rPr>
              <a:t>Se han desarrollado elementos que permitan ir integrando </a:t>
            </a:r>
            <a:r>
              <a:rPr lang="es-ES" sz="1600" dirty="0" smtClean="0">
                <a:latin typeface="Arial" panose="020B0604020202020204" pitchFamily="34" charset="0"/>
                <a:cs typeface="Arial" panose="020B0604020202020204" pitchFamily="34" charset="0"/>
              </a:rPr>
              <a:t>una plataforma de comunicación, </a:t>
            </a:r>
            <a:r>
              <a:rPr lang="es-ES" sz="1600" dirty="0">
                <a:latin typeface="Arial" panose="020B0604020202020204" pitchFamily="34" charset="0"/>
                <a:cs typeface="Arial" panose="020B0604020202020204" pitchFamily="34" charset="0"/>
              </a:rPr>
              <a:t>a cualquier nivel, con todos los elementos requeridos para poder enfrentar situaciones adversas.</a:t>
            </a:r>
            <a:endParaRPr lang="es-MX" sz="1600" dirty="0">
              <a:latin typeface="Arial" panose="020B0604020202020204" pitchFamily="34" charset="0"/>
              <a:cs typeface="Arial" panose="020B0604020202020204" pitchFamily="34" charset="0"/>
            </a:endParaRPr>
          </a:p>
          <a:p>
            <a:pPr marL="0" indent="0" algn="just">
              <a:buNone/>
            </a:pPr>
            <a:endParaRPr lang="es-ES" sz="1600" dirty="0" smtClean="0">
              <a:latin typeface="Arial" panose="020B0604020202020204" pitchFamily="34" charset="0"/>
              <a:cs typeface="Arial" panose="020B0604020202020204" pitchFamily="34" charset="0"/>
            </a:endParaRPr>
          </a:p>
          <a:p>
            <a:pPr marL="0" indent="0" algn="just">
              <a:buNone/>
            </a:pPr>
            <a:r>
              <a:rPr lang="es-ES" sz="1600" dirty="0" smtClean="0">
                <a:latin typeface="Arial" panose="020B0604020202020204" pitchFamily="34" charset="0"/>
                <a:cs typeface="Arial" panose="020B0604020202020204" pitchFamily="34" charset="0"/>
              </a:rPr>
              <a:t>Entre </a:t>
            </a:r>
            <a:r>
              <a:rPr lang="es-ES" sz="1600" dirty="0">
                <a:latin typeface="Arial" panose="020B0604020202020204" pitchFamily="34" charset="0"/>
                <a:cs typeface="Arial" panose="020B0604020202020204" pitchFamily="34" charset="0"/>
              </a:rPr>
              <a:t>estos recursos mencionaremos: </a:t>
            </a:r>
            <a:endParaRPr lang="es-MX" sz="1600" dirty="0">
              <a:latin typeface="Arial" panose="020B0604020202020204" pitchFamily="34" charset="0"/>
              <a:cs typeface="Arial" panose="020B0604020202020204" pitchFamily="34" charset="0"/>
            </a:endParaRPr>
          </a:p>
          <a:p>
            <a:pPr marL="0" indent="0" algn="just">
              <a:buNone/>
            </a:pPr>
            <a:r>
              <a:rPr lang="es-ES" sz="1600" dirty="0">
                <a:latin typeface="Arial" panose="020B0604020202020204" pitchFamily="34" charset="0"/>
                <a:cs typeface="Arial" panose="020B0604020202020204" pitchFamily="34" charset="0"/>
              </a:rPr>
              <a:t> </a:t>
            </a:r>
            <a:endParaRPr lang="es-ES" sz="1600" dirty="0" smtClean="0">
              <a:latin typeface="Arial" panose="020B0604020202020204" pitchFamily="34" charset="0"/>
              <a:cs typeface="Arial" panose="020B0604020202020204" pitchFamily="34" charset="0"/>
            </a:endParaRPr>
          </a:p>
          <a:p>
            <a:pPr marL="0" indent="0" algn="just">
              <a:buNone/>
            </a:pPr>
            <a:endParaRPr lang="es-MX" sz="1600" dirty="0">
              <a:latin typeface="Arial" panose="020B0604020202020204" pitchFamily="34" charset="0"/>
              <a:cs typeface="Arial" panose="020B0604020202020204" pitchFamily="34" charset="0"/>
            </a:endParaRPr>
          </a:p>
          <a:p>
            <a:pPr algn="just"/>
            <a:r>
              <a:rPr lang="es-ES" sz="1600" b="1" dirty="0" smtClean="0">
                <a:latin typeface="Arial" panose="020B0604020202020204" pitchFamily="34" charset="0"/>
                <a:cs typeface="Arial" panose="020B0604020202020204" pitchFamily="34" charset="0"/>
              </a:rPr>
              <a:t>Notificación </a:t>
            </a:r>
            <a:r>
              <a:rPr lang="es-ES" sz="1600" b="1" dirty="0">
                <a:latin typeface="Arial" panose="020B0604020202020204" pitchFamily="34" charset="0"/>
                <a:cs typeface="Arial" panose="020B0604020202020204" pitchFamily="34" charset="0"/>
              </a:rPr>
              <a:t>de emergencia</a:t>
            </a:r>
            <a:r>
              <a:rPr lang="es-ES" sz="1600" dirty="0">
                <a:latin typeface="Arial" panose="020B0604020202020204" pitchFamily="34" charset="0"/>
                <a:cs typeface="Arial" panose="020B0604020202020204" pitchFamily="34" charset="0"/>
              </a:rPr>
              <a:t>.</a:t>
            </a:r>
            <a:endParaRPr lang="es-MX" sz="1600" dirty="0">
              <a:latin typeface="Arial" panose="020B0604020202020204" pitchFamily="34" charset="0"/>
              <a:cs typeface="Arial" panose="020B0604020202020204" pitchFamily="34" charset="0"/>
            </a:endParaRPr>
          </a:p>
          <a:p>
            <a:pPr algn="just"/>
            <a:r>
              <a:rPr lang="es-ES" sz="1600" dirty="0">
                <a:latin typeface="Arial" panose="020B0604020202020204" pitchFamily="34" charset="0"/>
                <a:cs typeface="Arial" panose="020B0604020202020204" pitchFamily="34" charset="0"/>
              </a:rPr>
              <a:t>El </a:t>
            </a:r>
            <a:r>
              <a:rPr lang="es-ES" sz="1600" b="1" dirty="0">
                <a:latin typeface="Arial" panose="020B0604020202020204" pitchFamily="34" charset="0"/>
                <a:cs typeface="Arial" panose="020B0604020202020204" pitchFamily="34" charset="0"/>
              </a:rPr>
              <a:t>mensajero en vivo</a:t>
            </a:r>
            <a:r>
              <a:rPr lang="es-ES" sz="1600" dirty="0">
                <a:latin typeface="Arial" panose="020B0604020202020204" pitchFamily="34" charset="0"/>
                <a:cs typeface="Arial" panose="020B0604020202020204" pitchFamily="34" charset="0"/>
              </a:rPr>
              <a:t> (chat).</a:t>
            </a:r>
            <a:endParaRPr lang="es-MX" sz="1600" dirty="0">
              <a:latin typeface="Arial" panose="020B0604020202020204" pitchFamily="34" charset="0"/>
              <a:cs typeface="Arial" panose="020B0604020202020204" pitchFamily="34" charset="0"/>
            </a:endParaRPr>
          </a:p>
          <a:p>
            <a:pPr algn="just"/>
            <a:r>
              <a:rPr lang="es-ES" sz="1600" dirty="0">
                <a:latin typeface="Arial" panose="020B0604020202020204" pitchFamily="34" charset="0"/>
                <a:cs typeface="Arial" panose="020B0604020202020204" pitchFamily="34" charset="0"/>
              </a:rPr>
              <a:t>La integración de </a:t>
            </a:r>
            <a:r>
              <a:rPr lang="es-ES" sz="1600" b="1" dirty="0">
                <a:latin typeface="Arial" panose="020B0604020202020204" pitchFamily="34" charset="0"/>
                <a:cs typeface="Arial" panose="020B0604020202020204" pitchFamily="34" charset="0"/>
              </a:rPr>
              <a:t>redes sociales</a:t>
            </a:r>
            <a:r>
              <a:rPr lang="es-ES" sz="1600" dirty="0">
                <a:latin typeface="Arial" panose="020B0604020202020204" pitchFamily="34" charset="0"/>
                <a:cs typeface="Arial" panose="020B0604020202020204" pitchFamily="34" charset="0"/>
              </a:rPr>
              <a:t> como </a:t>
            </a:r>
            <a:r>
              <a:rPr lang="es-ES" sz="1600" dirty="0" err="1">
                <a:latin typeface="Arial" panose="020B0604020202020204" pitchFamily="34" charset="0"/>
                <a:cs typeface="Arial" panose="020B0604020202020204" pitchFamily="34" charset="0"/>
              </a:rPr>
              <a:t>Twitter</a:t>
            </a:r>
            <a:r>
              <a:rPr lang="es-ES" sz="1600" dirty="0">
                <a:latin typeface="Arial" panose="020B0604020202020204" pitchFamily="34" charset="0"/>
                <a:cs typeface="Arial" panose="020B0604020202020204" pitchFamily="34" charset="0"/>
              </a:rPr>
              <a:t> y Facebook al CVOED.</a:t>
            </a:r>
            <a:endParaRPr lang="es-MX" sz="1600" dirty="0">
              <a:latin typeface="Arial" panose="020B0604020202020204" pitchFamily="34" charset="0"/>
              <a:cs typeface="Arial" panose="020B0604020202020204" pitchFamily="34" charset="0"/>
            </a:endParaRPr>
          </a:p>
          <a:p>
            <a:pPr marL="0" indent="0" algn="just">
              <a:buNone/>
            </a:pPr>
            <a:endParaRPr lang="es-MX" sz="2800" dirty="0"/>
          </a:p>
        </p:txBody>
      </p:sp>
      <p:graphicFrame>
        <p:nvGraphicFramePr>
          <p:cNvPr id="5" name="4 Tabla"/>
          <p:cNvGraphicFramePr>
            <a:graphicFrameLocks noGrp="1"/>
          </p:cNvGraphicFramePr>
          <p:nvPr>
            <p:extLst>
              <p:ext uri="{D42A27DB-BD31-4B8C-83A1-F6EECF244321}">
                <p14:modId xmlns:p14="http://schemas.microsoft.com/office/powerpoint/2010/main" val="3942779534"/>
              </p:ext>
            </p:extLst>
          </p:nvPr>
        </p:nvGraphicFramePr>
        <p:xfrm>
          <a:off x="1977631" y="4644070"/>
          <a:ext cx="5188738" cy="550988"/>
        </p:xfrm>
        <a:graphic>
          <a:graphicData uri="http://schemas.openxmlformats.org/drawingml/2006/table">
            <a:tbl>
              <a:tblPr firstRow="1" firstCol="1" bandRow="1">
                <a:tableStyleId>{5C22544A-7EE6-4342-B048-85BDC9FD1C3A}</a:tableStyleId>
              </a:tblPr>
              <a:tblGrid>
                <a:gridCol w="5188738"/>
              </a:tblGrid>
              <a:tr h="266107">
                <a:tc>
                  <a:txBody>
                    <a:bodyPr/>
                    <a:lstStyle/>
                    <a:p>
                      <a:pPr algn="ctr">
                        <a:lnSpc>
                          <a:spcPct val="115000"/>
                        </a:lnSpc>
                        <a:spcAft>
                          <a:spcPts val="1000"/>
                        </a:spcAft>
                      </a:pPr>
                      <a:r>
                        <a:rPr lang="es-ES" sz="850" u="none" strike="noStrike" dirty="0">
                          <a:effectLst/>
                        </a:rPr>
                        <a:t>COMUNICACION EN LINEA</a:t>
                      </a:r>
                      <a:endParaRPr lang="es-MX" sz="1100" dirty="0">
                        <a:effectLst/>
                        <a:latin typeface="Calibri"/>
                        <a:ea typeface="Calibri"/>
                        <a:cs typeface="Times New Roman"/>
                      </a:endParaRPr>
                    </a:p>
                  </a:txBody>
                  <a:tcPr marL="9525" marR="9525" marT="9525" marB="9525" anchor="ctr"/>
                </a:tc>
              </a:tr>
              <a:tr h="284881">
                <a:tc>
                  <a:txBody>
                    <a:bodyPr/>
                    <a:lstStyle/>
                    <a:p>
                      <a:pPr algn="ctr"/>
                      <a:r>
                        <a:rPr lang="es-MX" sz="750" u="sng" dirty="0">
                          <a:effectLst/>
                          <a:hlinkClick r:id="rId2"/>
                        </a:rPr>
                        <a:t>INICIAR MENSAJERO EN VIVO</a:t>
                      </a:r>
                      <a:endParaRPr lang="es-MX" sz="750" dirty="0">
                        <a:effectLst/>
                      </a:endParaRPr>
                    </a:p>
                    <a:p>
                      <a:pPr algn="ctr"/>
                      <a:r>
                        <a:rPr lang="es-MX" sz="750" dirty="0">
                          <a:effectLst/>
                        </a:rPr>
                        <a:t>Total de usuarios =131</a:t>
                      </a:r>
                      <a:endParaRPr lang="es-MX" sz="750" dirty="0">
                        <a:solidFill>
                          <a:srgbClr val="333333"/>
                        </a:solidFill>
                        <a:effectLst/>
                        <a:latin typeface="Arial"/>
                        <a:ea typeface="Times New Roman"/>
                        <a:cs typeface="Times New Roman"/>
                      </a:endParaRPr>
                    </a:p>
                  </a:txBody>
                  <a:tcPr marL="9525" marR="9525" marT="9525" marB="9525" anchor="ctr"/>
                </a:tc>
              </a:tr>
            </a:tbl>
          </a:graphicData>
        </a:graphic>
      </p:graphicFrame>
      <p:pic>
        <p:nvPicPr>
          <p:cNvPr id="26636" name="Picture 12" descr="MENSAJERO COED">
            <a:hlinkClick r:id="rId3"/>
          </p:cNvPr>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467544" y="4664439"/>
            <a:ext cx="512674" cy="512674"/>
          </a:xfrm>
          <a:prstGeom prst="rect">
            <a:avLst/>
          </a:prstGeom>
          <a:noFill/>
          <a:extLst>
            <a:ext uri="{909E8E84-426E-40DD-AFC4-6F175D3DCCD1}">
              <a14:hiddenFill xmlns:a14="http://schemas.microsoft.com/office/drawing/2010/main">
                <a:solidFill>
                  <a:srgbClr val="FFFFFF"/>
                </a:solidFill>
              </a14:hiddenFill>
            </a:ext>
          </a:extLst>
        </p:spPr>
      </p:pic>
      <p:pic>
        <p:nvPicPr>
          <p:cNvPr id="26635" name="Picture 11" descr="Facebook">
            <a:hlinkClick r:id="rId6"/>
          </p:cNvPr>
          <p:cNvPicPr>
            <a:picLocks noChangeAspect="1" noChangeArrowheads="1"/>
          </p:cNvPicPr>
          <p:nvPr/>
        </p:nvPicPr>
        <p:blipFill>
          <a:blip r:embed="rId7" r:link="rId8" cstate="print">
            <a:extLst>
              <a:ext uri="{28A0092B-C50C-407E-A947-70E740481C1C}">
                <a14:useLocalDpi xmlns:a14="http://schemas.microsoft.com/office/drawing/2010/main" val="0"/>
              </a:ext>
            </a:extLst>
          </a:blip>
          <a:srcRect/>
          <a:stretch>
            <a:fillRect/>
          </a:stretch>
        </p:blipFill>
        <p:spPr bwMode="auto">
          <a:xfrm>
            <a:off x="8082764" y="4725144"/>
            <a:ext cx="469914" cy="469914"/>
          </a:xfrm>
          <a:prstGeom prst="rect">
            <a:avLst/>
          </a:prstGeom>
          <a:noFill/>
          <a:extLst>
            <a:ext uri="{909E8E84-426E-40DD-AFC4-6F175D3DCCD1}">
              <a14:hiddenFill xmlns:a14="http://schemas.microsoft.com/office/drawing/2010/main">
                <a:solidFill>
                  <a:srgbClr val="FFFFFF"/>
                </a:solidFill>
              </a14:hiddenFill>
            </a:ext>
          </a:extLst>
        </p:spPr>
      </p:pic>
      <p:pic>
        <p:nvPicPr>
          <p:cNvPr id="26634" name="Picture 10" descr="Twitter">
            <a:hlinkClick r:id="rId9"/>
          </p:cNvPr>
          <p:cNvPicPr>
            <a:picLocks noChangeAspect="1" noChangeArrowheads="1"/>
          </p:cNvPicPr>
          <p:nvPr/>
        </p:nvPicPr>
        <p:blipFill>
          <a:blip r:embed="rId10" r:link="rId11">
            <a:extLst>
              <a:ext uri="{28A0092B-C50C-407E-A947-70E740481C1C}">
                <a14:useLocalDpi xmlns:a14="http://schemas.microsoft.com/office/drawing/2010/main" val="0"/>
              </a:ext>
            </a:extLst>
          </a:blip>
          <a:srcRect/>
          <a:stretch>
            <a:fillRect/>
          </a:stretch>
        </p:blipFill>
        <p:spPr bwMode="auto">
          <a:xfrm>
            <a:off x="5364088" y="2689720"/>
            <a:ext cx="563445" cy="563445"/>
          </a:xfrm>
          <a:prstGeom prst="rect">
            <a:avLst/>
          </a:prstGeom>
          <a:noFill/>
          <a:extLst>
            <a:ext uri="{909E8E84-426E-40DD-AFC4-6F175D3DCCD1}">
              <a14:hiddenFill xmlns:a14="http://schemas.microsoft.com/office/drawing/2010/main">
                <a:solidFill>
                  <a:srgbClr val="FFFFFF"/>
                </a:solidFill>
              </a14:hiddenFill>
            </a:ext>
          </a:extLst>
        </p:spPr>
      </p:pic>
      <p:pic>
        <p:nvPicPr>
          <p:cNvPr id="26633" name="Picture 9" descr="youtube">
            <a:hlinkClick r:id="rId12"/>
          </p:cNvPr>
          <p:cNvPicPr>
            <a:picLocks noChangeAspect="1" noChangeArrowheads="1"/>
          </p:cNvPicPr>
          <p:nvPr/>
        </p:nvPicPr>
        <p:blipFill>
          <a:blip r:embed="rId13" r:link="rId14">
            <a:extLst>
              <a:ext uri="{28A0092B-C50C-407E-A947-70E740481C1C}">
                <a14:useLocalDpi xmlns:a14="http://schemas.microsoft.com/office/drawing/2010/main" val="0"/>
              </a:ext>
            </a:extLst>
          </a:blip>
          <a:srcRect/>
          <a:stretch>
            <a:fillRect/>
          </a:stretch>
        </p:blipFill>
        <p:spPr bwMode="auto">
          <a:xfrm>
            <a:off x="7524328" y="2689720"/>
            <a:ext cx="640579" cy="640579"/>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1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7" name="Rectangle 14"/>
          <p:cNvSpPr>
            <a:spLocks noChangeArrowheads="1"/>
          </p:cNvSpPr>
          <p:nvPr/>
        </p:nvSpPr>
        <p:spPr bwMode="auto">
          <a:xfrm>
            <a:off x="0" y="838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8" name="Rectangle 15"/>
          <p:cNvSpPr>
            <a:spLocks noChangeArrowheads="1"/>
          </p:cNvSpPr>
          <p:nvPr/>
        </p:nvSpPr>
        <p:spPr bwMode="auto">
          <a:xfrm>
            <a:off x="0" y="1219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MX"/>
          </a:p>
        </p:txBody>
      </p:sp>
      <p:sp>
        <p:nvSpPr>
          <p:cNvPr id="9" name="Rectangle 16"/>
          <p:cNvSpPr>
            <a:spLocks noChangeArrowheads="1"/>
          </p:cNvSpPr>
          <p:nvPr/>
        </p:nvSpPr>
        <p:spPr bwMode="auto">
          <a:xfrm>
            <a:off x="0" y="1600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MX"/>
          </a:p>
        </p:txBody>
      </p:sp>
      <p:pic>
        <p:nvPicPr>
          <p:cNvPr id="4098" name="Picture 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6162675"/>
            <a:ext cx="91440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649079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1628800"/>
            <a:ext cx="8496944" cy="3672408"/>
          </a:xfrm>
        </p:spPr>
        <p:txBody>
          <a:bodyPr>
            <a:normAutofit/>
          </a:bodyPr>
          <a:lstStyle/>
          <a:p>
            <a:pPr marL="0" indent="0" algn="just">
              <a:buNone/>
            </a:pPr>
            <a:r>
              <a:rPr lang="es-ES" sz="1600" b="1" dirty="0">
                <a:latin typeface="Arial" panose="020B0604020202020204" pitchFamily="34" charset="0"/>
                <a:cs typeface="Arial" panose="020B0604020202020204" pitchFamily="34" charset="0"/>
              </a:rPr>
              <a:t>Notificación de </a:t>
            </a:r>
            <a:r>
              <a:rPr lang="es-ES" sz="1600" b="1" dirty="0" smtClean="0">
                <a:latin typeface="Arial" panose="020B0604020202020204" pitchFamily="34" charset="0"/>
                <a:cs typeface="Arial" panose="020B0604020202020204" pitchFamily="34" charset="0"/>
              </a:rPr>
              <a:t>emergencia</a:t>
            </a:r>
          </a:p>
          <a:p>
            <a:pPr marL="0" indent="0" algn="just">
              <a:buNone/>
            </a:pPr>
            <a:endParaRPr lang="es-MX" sz="1600" dirty="0">
              <a:latin typeface="Arial" panose="020B0604020202020204" pitchFamily="34" charset="0"/>
              <a:cs typeface="Arial" panose="020B0604020202020204" pitchFamily="34" charset="0"/>
            </a:endParaRPr>
          </a:p>
          <a:p>
            <a:pPr marL="0" indent="0" algn="just">
              <a:buNone/>
            </a:pPr>
            <a:r>
              <a:rPr lang="es-ES" sz="1600" dirty="0">
                <a:latin typeface="Arial" panose="020B0604020202020204" pitchFamily="34" charset="0"/>
                <a:cs typeface="Arial" panose="020B0604020202020204" pitchFamily="34" charset="0"/>
              </a:rPr>
              <a:t>La notificación de emergencia es el punto de partida de toda crisis en las Unidades Operativas. Ante la presencia de un evento adverso, el responsable del turno, que en ese momento se encuentre en la unidad, deberá hacer la notificación del fenómeno en esta herramienta.</a:t>
            </a:r>
            <a:endParaRPr lang="es-MX" sz="1600" dirty="0">
              <a:latin typeface="Arial" panose="020B0604020202020204" pitchFamily="34" charset="0"/>
              <a:cs typeface="Arial" panose="020B0604020202020204" pitchFamily="34" charset="0"/>
            </a:endParaRPr>
          </a:p>
          <a:p>
            <a:pPr marL="0" indent="0" algn="just">
              <a:buNone/>
            </a:pPr>
            <a:endParaRPr lang="es-ES" sz="1600" dirty="0" smtClean="0">
              <a:latin typeface="Arial" panose="020B0604020202020204" pitchFamily="34" charset="0"/>
              <a:cs typeface="Arial" panose="020B0604020202020204" pitchFamily="34" charset="0"/>
            </a:endParaRPr>
          </a:p>
          <a:p>
            <a:pPr marL="0" indent="0" algn="just">
              <a:buNone/>
            </a:pPr>
            <a:r>
              <a:rPr lang="es-ES" sz="1600" dirty="0" smtClean="0">
                <a:latin typeface="Arial" panose="020B0604020202020204" pitchFamily="34" charset="0"/>
                <a:cs typeface="Arial" panose="020B0604020202020204" pitchFamily="34" charset="0"/>
              </a:rPr>
              <a:t>Debemos </a:t>
            </a:r>
            <a:r>
              <a:rPr lang="es-ES" sz="1600" dirty="0">
                <a:latin typeface="Arial" panose="020B0604020202020204" pitchFamily="34" charset="0"/>
                <a:cs typeface="Arial" panose="020B0604020202020204" pitchFamily="34" charset="0"/>
              </a:rPr>
              <a:t>aclarar que este espacio se debe usar sólo y exclusivamente cuando se quiera notificar una crisis, emergencia o desastre; cualquier otro comunicado debe hacerse en el mensajero en vivo (chat institucional). </a:t>
            </a:r>
            <a:endParaRPr lang="es-MX" sz="1600" dirty="0">
              <a:latin typeface="Arial" panose="020B0604020202020204" pitchFamily="34" charset="0"/>
              <a:cs typeface="Arial" panose="020B0604020202020204" pitchFamily="34" charset="0"/>
            </a:endParaRPr>
          </a:p>
          <a:p>
            <a:pPr marL="0" indent="0">
              <a:buNone/>
            </a:pPr>
            <a:endParaRPr lang="es-MX"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162675"/>
            <a:ext cx="91440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600615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45" y="6162675"/>
            <a:ext cx="91440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Marcador de contenido"/>
          <p:cNvSpPr>
            <a:spLocks noGrp="1"/>
          </p:cNvSpPr>
          <p:nvPr>
            <p:ph idx="1"/>
          </p:nvPr>
        </p:nvSpPr>
        <p:spPr>
          <a:xfrm>
            <a:off x="457200" y="980728"/>
            <a:ext cx="8229600" cy="5616624"/>
          </a:xfrm>
        </p:spPr>
        <p:txBody>
          <a:bodyPr>
            <a:normAutofit/>
          </a:bodyPr>
          <a:lstStyle/>
          <a:p>
            <a:pPr marL="0" indent="0" algn="just">
              <a:buNone/>
            </a:pPr>
            <a:r>
              <a:rPr lang="es-MX" sz="1600" dirty="0">
                <a:latin typeface="Arial" panose="020B0604020202020204" pitchFamily="34" charset="0"/>
                <a:cs typeface="Arial" panose="020B0604020202020204" pitchFamily="34" charset="0"/>
              </a:rPr>
              <a:t>Para hacer una notificación de emergencia, realice lo siguiente</a:t>
            </a:r>
            <a:r>
              <a:rPr lang="es-MX" sz="1600" dirty="0" smtClean="0">
                <a:latin typeface="Arial" panose="020B0604020202020204" pitchFamily="34" charset="0"/>
                <a:cs typeface="Arial" panose="020B0604020202020204" pitchFamily="34" charset="0"/>
              </a:rPr>
              <a:t>:</a:t>
            </a:r>
          </a:p>
          <a:p>
            <a:pPr marL="0" indent="0" algn="just">
              <a:buNone/>
            </a:pPr>
            <a:endParaRPr lang="es-MX" sz="1600" dirty="0">
              <a:latin typeface="Arial" panose="020B0604020202020204" pitchFamily="34" charset="0"/>
              <a:cs typeface="Arial" panose="020B0604020202020204" pitchFamily="34" charset="0"/>
            </a:endParaRPr>
          </a:p>
          <a:p>
            <a:pPr marL="0" indent="0" algn="just">
              <a:buNone/>
            </a:pPr>
            <a:r>
              <a:rPr lang="es-MX" sz="1600" dirty="0">
                <a:latin typeface="Arial" panose="020B0604020202020204" pitchFamily="34" charset="0"/>
                <a:cs typeface="Arial" panose="020B0604020202020204" pitchFamily="34" charset="0"/>
              </a:rPr>
              <a:t>1.- Identifique el </a:t>
            </a:r>
            <a:r>
              <a:rPr lang="es-MX" sz="1600" dirty="0" smtClean="0">
                <a:latin typeface="Arial" panose="020B0604020202020204" pitchFamily="34" charset="0"/>
                <a:cs typeface="Arial" panose="020B0604020202020204" pitchFamily="34" charset="0"/>
              </a:rPr>
              <a:t>esapacio del “</a:t>
            </a:r>
            <a:r>
              <a:rPr lang="es-MX" sz="1600" b="1" dirty="0" smtClean="0">
                <a:latin typeface="Arial" panose="020B0604020202020204" pitchFamily="34" charset="0"/>
                <a:cs typeface="Arial" panose="020B0604020202020204" pitchFamily="34" charset="0"/>
              </a:rPr>
              <a:t>Notificador </a:t>
            </a:r>
            <a:r>
              <a:rPr lang="es-MX" sz="1600" b="1" dirty="0">
                <a:latin typeface="Arial" panose="020B0604020202020204" pitchFamily="34" charset="0"/>
                <a:cs typeface="Arial" panose="020B0604020202020204" pitchFamily="34" charset="0"/>
              </a:rPr>
              <a:t>de </a:t>
            </a:r>
            <a:r>
              <a:rPr lang="es-MX" sz="1600" b="1" dirty="0" smtClean="0">
                <a:latin typeface="Arial" panose="020B0604020202020204" pitchFamily="34" charset="0"/>
                <a:cs typeface="Arial" panose="020B0604020202020204" pitchFamily="34" charset="0"/>
              </a:rPr>
              <a:t>Emergencias”</a:t>
            </a:r>
            <a:r>
              <a:rPr lang="es-MX" sz="1600" dirty="0" smtClean="0">
                <a:latin typeface="Arial" panose="020B0604020202020204" pitchFamily="34" charset="0"/>
                <a:cs typeface="Arial" panose="020B0604020202020204" pitchFamily="34" charset="0"/>
              </a:rPr>
              <a:t> </a:t>
            </a:r>
            <a:r>
              <a:rPr lang="es-MX" sz="1600" dirty="0">
                <a:latin typeface="Arial" panose="020B0604020202020204" pitchFamily="34" charset="0"/>
                <a:cs typeface="Arial" panose="020B0604020202020204" pitchFamily="34" charset="0"/>
              </a:rPr>
              <a:t>en la página principal del CVOED.</a:t>
            </a:r>
          </a:p>
          <a:p>
            <a:pPr marL="0" indent="0" algn="just">
              <a:buNone/>
            </a:pPr>
            <a:r>
              <a:rPr lang="es-MX" sz="1600" dirty="0">
                <a:latin typeface="Arial" panose="020B0604020202020204" pitchFamily="34" charset="0"/>
                <a:cs typeface="Arial" panose="020B0604020202020204" pitchFamily="34" charset="0"/>
              </a:rPr>
              <a:t>2.- </a:t>
            </a:r>
            <a:r>
              <a:rPr lang="es-MX" sz="1600" dirty="0" smtClean="0">
                <a:latin typeface="Arial" panose="020B0604020202020204" pitchFamily="34" charset="0"/>
                <a:cs typeface="Arial" panose="020B0604020202020204" pitchFamily="34" charset="0"/>
              </a:rPr>
              <a:t>El notificador de emergencias esta dividido en dos espacios, en el primero se redacta en forma breve y clara el evento, en el segundo espacio describa las acciones preventivas o de respuesta realizadas.</a:t>
            </a:r>
          </a:p>
          <a:p>
            <a:pPr marL="0" indent="0" algn="just">
              <a:buNone/>
            </a:pPr>
            <a:r>
              <a:rPr lang="es-MX" sz="1600" dirty="0" smtClean="0">
                <a:latin typeface="Arial" panose="020B0604020202020204" pitchFamily="34" charset="0"/>
                <a:cs typeface="Arial" panose="020B0604020202020204" pitchFamily="34" charset="0"/>
              </a:rPr>
              <a:t>3.- </a:t>
            </a:r>
            <a:r>
              <a:rPr lang="es-MX" sz="1600" dirty="0" smtClean="0">
                <a:latin typeface="Arial" panose="020B0604020202020204" pitchFamily="34" charset="0"/>
                <a:cs typeface="Arial" panose="020B0604020202020204" pitchFamily="34" charset="0"/>
              </a:rPr>
              <a:t>En </a:t>
            </a:r>
            <a:r>
              <a:rPr lang="es-MX" sz="1600" dirty="0" smtClean="0">
                <a:latin typeface="Arial" panose="020B0604020202020204" pitchFamily="34" charset="0"/>
                <a:cs typeface="Arial" panose="020B0604020202020204" pitchFamily="34" charset="0"/>
              </a:rPr>
              <a:t>la parte inferior </a:t>
            </a:r>
            <a:r>
              <a:rPr lang="es-MX" sz="1600" dirty="0" smtClean="0">
                <a:latin typeface="Arial" panose="020B0604020202020204" pitchFamily="34" charset="0"/>
                <a:cs typeface="Arial" panose="020B0604020202020204" pitchFamily="34" charset="0"/>
              </a:rPr>
              <a:t>izquierda </a:t>
            </a:r>
            <a:r>
              <a:rPr lang="es-MX" sz="1600" dirty="0" smtClean="0">
                <a:latin typeface="Arial" panose="020B0604020202020204" pitchFamily="34" charset="0"/>
                <a:cs typeface="Arial" panose="020B0604020202020204" pitchFamily="34" charset="0"/>
              </a:rPr>
              <a:t>del notificador se encuentra </a:t>
            </a:r>
            <a:r>
              <a:rPr lang="es-MX" sz="1600" dirty="0" smtClean="0">
                <a:latin typeface="Arial" panose="020B0604020202020204" pitchFamily="34" charset="0"/>
                <a:cs typeface="Arial" panose="020B0604020202020204" pitchFamily="34" charset="0"/>
              </a:rPr>
              <a:t>un ícono </a:t>
            </a:r>
            <a:r>
              <a:rPr lang="es-MX" sz="1600" dirty="0" smtClean="0">
                <a:latin typeface="Arial" panose="020B0604020202020204" pitchFamily="34" charset="0"/>
                <a:cs typeface="Arial" panose="020B0604020202020204" pitchFamily="34" charset="0"/>
              </a:rPr>
              <a:t>en forma de gota y una </a:t>
            </a:r>
            <a:r>
              <a:rPr lang="es-MX" sz="1600" dirty="0" smtClean="0">
                <a:latin typeface="Arial" panose="020B0604020202020204" pitchFamily="34" charset="0"/>
                <a:cs typeface="Arial" panose="020B0604020202020204" pitchFamily="34" charset="0"/>
              </a:rPr>
              <a:t>cámara fotográfica</a:t>
            </a:r>
            <a:r>
              <a:rPr lang="es-MX" sz="1600" dirty="0" smtClean="0">
                <a:latin typeface="Arial" panose="020B0604020202020204" pitchFamily="34" charset="0"/>
                <a:cs typeface="Arial" panose="020B0604020202020204" pitchFamily="34" charset="0"/>
              </a:rPr>
              <a:t>, el primero nos ayuda para colocar una </a:t>
            </a:r>
            <a:r>
              <a:rPr lang="es-MX" sz="1600" dirty="0" smtClean="0">
                <a:latin typeface="Arial" panose="020B0604020202020204" pitchFamily="34" charset="0"/>
                <a:cs typeface="Arial" panose="020B0604020202020204" pitchFamily="34" charset="0"/>
              </a:rPr>
              <a:t>referencia geográfica </a:t>
            </a:r>
            <a:r>
              <a:rPr lang="es-MX" sz="1600" dirty="0" smtClean="0">
                <a:latin typeface="Arial" panose="020B0604020202020204" pitchFamily="34" charset="0"/>
                <a:cs typeface="Arial" panose="020B0604020202020204" pitchFamily="34" charset="0"/>
              </a:rPr>
              <a:t>donde se encuentra el evento que reportamos, con la </a:t>
            </a:r>
            <a:r>
              <a:rPr lang="es-MX" sz="1600" dirty="0" smtClean="0">
                <a:latin typeface="Arial" panose="020B0604020202020204" pitchFamily="34" charset="0"/>
                <a:cs typeface="Arial" panose="020B0604020202020204" pitchFamily="34" charset="0"/>
              </a:rPr>
              <a:t>cámara </a:t>
            </a:r>
            <a:r>
              <a:rPr lang="es-MX" sz="1600" dirty="0" smtClean="0">
                <a:latin typeface="Arial" panose="020B0604020202020204" pitchFamily="34" charset="0"/>
                <a:cs typeface="Arial" panose="020B0604020202020204" pitchFamily="34" charset="0"/>
              </a:rPr>
              <a:t>podemos anexar una </a:t>
            </a:r>
            <a:r>
              <a:rPr lang="es-MX" sz="1600" dirty="0" smtClean="0">
                <a:latin typeface="Arial" panose="020B0604020202020204" pitchFamily="34" charset="0"/>
                <a:cs typeface="Arial" panose="020B0604020202020204" pitchFamily="34" charset="0"/>
              </a:rPr>
              <a:t>fotografía (por el momento no están habilitadas por razones de seguridad). .</a:t>
            </a:r>
            <a:endParaRPr lang="es-MX" sz="1600" dirty="0">
              <a:latin typeface="Arial" panose="020B0604020202020204" pitchFamily="34" charset="0"/>
              <a:cs typeface="Arial" panose="020B0604020202020204" pitchFamily="34" charset="0"/>
            </a:endParaRPr>
          </a:p>
          <a:p>
            <a:pPr marL="0" indent="0" algn="just">
              <a:buNone/>
            </a:pPr>
            <a:r>
              <a:rPr lang="es-MX" sz="1600" dirty="0">
                <a:latin typeface="Arial" panose="020B0604020202020204" pitchFamily="34" charset="0"/>
                <a:cs typeface="Arial" panose="020B0604020202020204" pitchFamily="34" charset="0"/>
              </a:rPr>
              <a:t>4</a:t>
            </a:r>
            <a:r>
              <a:rPr lang="es-MX" sz="1600" dirty="0" smtClean="0">
                <a:latin typeface="Arial" panose="020B0604020202020204" pitchFamily="34" charset="0"/>
                <a:cs typeface="Arial" panose="020B0604020202020204" pitchFamily="34" charset="0"/>
              </a:rPr>
              <a:t>.</a:t>
            </a:r>
            <a:r>
              <a:rPr lang="es-MX" sz="1600" dirty="0">
                <a:latin typeface="Arial" panose="020B0604020202020204" pitchFamily="34" charset="0"/>
                <a:cs typeface="Arial" panose="020B0604020202020204" pitchFamily="34" charset="0"/>
              </a:rPr>
              <a:t>- Con el mensaje breve redactado, dé clic </a:t>
            </a:r>
            <a:r>
              <a:rPr lang="es-MX" sz="1600" dirty="0" smtClean="0">
                <a:latin typeface="Arial" panose="020B0604020202020204" pitchFamily="34" charset="0"/>
                <a:cs typeface="Arial" panose="020B0604020202020204" pitchFamily="34" charset="0"/>
              </a:rPr>
              <a:t>en la ficha “reportar”</a:t>
            </a:r>
            <a:endParaRPr lang="es-MX" sz="1600" dirty="0">
              <a:latin typeface="Arial" panose="020B0604020202020204" pitchFamily="34" charset="0"/>
              <a:cs typeface="Arial" panose="020B0604020202020204" pitchFamily="34" charset="0"/>
            </a:endParaRPr>
          </a:p>
          <a:p>
            <a:pPr marL="0" indent="0" algn="just">
              <a:buNone/>
            </a:pPr>
            <a:r>
              <a:rPr lang="es-MX" sz="1600" dirty="0">
                <a:latin typeface="Arial" panose="020B0604020202020204" pitchFamily="34" charset="0"/>
                <a:cs typeface="Arial" panose="020B0604020202020204" pitchFamily="34" charset="0"/>
              </a:rPr>
              <a:t>5</a:t>
            </a:r>
            <a:r>
              <a:rPr lang="es-MX" sz="1600" dirty="0" smtClean="0">
                <a:latin typeface="Arial" panose="020B0604020202020204" pitchFamily="34" charset="0"/>
                <a:cs typeface="Arial" panose="020B0604020202020204" pitchFamily="34" charset="0"/>
              </a:rPr>
              <a:t>.</a:t>
            </a:r>
            <a:r>
              <a:rPr lang="es-MX" sz="1600" dirty="0">
                <a:latin typeface="Arial" panose="020B0604020202020204" pitchFamily="34" charset="0"/>
                <a:cs typeface="Arial" panose="020B0604020202020204" pitchFamily="34" charset="0"/>
              </a:rPr>
              <a:t>- El sistema le abre un </a:t>
            </a:r>
            <a:r>
              <a:rPr lang="es-MX" sz="1600" dirty="0" smtClean="0">
                <a:latin typeface="Arial" panose="020B0604020202020204" pitchFamily="34" charset="0"/>
                <a:cs typeface="Arial" panose="020B0604020202020204" pitchFamily="34" charset="0"/>
              </a:rPr>
              <a:t>recuadro para seleccionar la prioridad del reporte en </a:t>
            </a:r>
            <a:r>
              <a:rPr lang="es-MX" sz="1600" dirty="0" smtClean="0">
                <a:latin typeface="Arial" panose="020B0604020202020204" pitchFamily="34" charset="0"/>
                <a:cs typeface="Arial" panose="020B0604020202020204" pitchFamily="34" charset="0"/>
              </a:rPr>
              <a:t>alta, media </a:t>
            </a:r>
            <a:r>
              <a:rPr lang="es-MX" sz="1600" dirty="0" smtClean="0">
                <a:latin typeface="Arial" panose="020B0604020202020204" pitchFamily="34" charset="0"/>
                <a:cs typeface="Arial" panose="020B0604020202020204" pitchFamily="34" charset="0"/>
              </a:rPr>
              <a:t>o baja (seleccione uno de acuerdo a la prioridad que usted considere pertinente).</a:t>
            </a:r>
          </a:p>
          <a:p>
            <a:pPr marL="0" indent="0" algn="just">
              <a:buNone/>
            </a:pPr>
            <a:r>
              <a:rPr lang="es-MX" sz="1600" dirty="0" smtClean="0">
                <a:latin typeface="Arial" panose="020B0604020202020204" pitchFamily="34" charset="0"/>
                <a:cs typeface="Arial" panose="020B0604020202020204" pitchFamily="34" charset="0"/>
              </a:rPr>
              <a:t>6.- El sistema coloca su notificación en la parte inferior (listado de notificaciones) y deja limpio el espacio de las notificaciones listo para emitir un nuevo comunicado.</a:t>
            </a:r>
          </a:p>
          <a:p>
            <a:pPr marL="0" indent="0" algn="just">
              <a:buNone/>
            </a:pPr>
            <a:r>
              <a:rPr lang="es-MX" sz="1600" dirty="0" smtClean="0">
                <a:latin typeface="Arial" panose="020B0604020202020204" pitchFamily="34" charset="0"/>
                <a:cs typeface="Arial" panose="020B0604020202020204" pitchFamily="34" charset="0"/>
              </a:rPr>
              <a:t>7.- Su notificación ya publicada, tiene un espacio donde se puede realizar comentarios.</a:t>
            </a:r>
          </a:p>
          <a:p>
            <a:pPr marL="0" indent="0" algn="just">
              <a:buNone/>
            </a:pPr>
            <a:r>
              <a:rPr lang="es-MX" sz="2400" dirty="0" smtClean="0"/>
              <a:t>* Las funciones aquí explicadas pueden verse afectadas si usted usa un explorador de internet no actualizado.</a:t>
            </a:r>
            <a:endParaRPr lang="es-MX" sz="2400" dirty="0"/>
          </a:p>
        </p:txBody>
      </p:sp>
    </p:spTree>
    <p:extLst>
      <p:ext uri="{BB962C8B-B14F-4D97-AF65-F5344CB8AC3E}">
        <p14:creationId xmlns:p14="http://schemas.microsoft.com/office/powerpoint/2010/main" val="9449005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45" y="6162675"/>
            <a:ext cx="91440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1 Imagen" descr="CVOED - Google Chrome"/>
          <p:cNvPicPr>
            <a:picLocks noChangeAspect="1"/>
          </p:cNvPicPr>
          <p:nvPr/>
        </p:nvPicPr>
        <p:blipFill rotWithShape="1">
          <a:blip r:embed="rId3">
            <a:extLst>
              <a:ext uri="{28A0092B-C50C-407E-A947-70E740481C1C}">
                <a14:useLocalDpi xmlns:a14="http://schemas.microsoft.com/office/drawing/2010/main" val="0"/>
              </a:ext>
            </a:extLst>
          </a:blip>
          <a:srcRect b="35399"/>
          <a:stretch/>
        </p:blipFill>
        <p:spPr>
          <a:xfrm>
            <a:off x="368037" y="1340768"/>
            <a:ext cx="9028736" cy="4680520"/>
          </a:xfrm>
          <a:prstGeom prst="rect">
            <a:avLst/>
          </a:prstGeom>
        </p:spPr>
      </p:pic>
      <p:sp>
        <p:nvSpPr>
          <p:cNvPr id="4" name="Rectangle 3"/>
          <p:cNvSpPr/>
          <p:nvPr/>
        </p:nvSpPr>
        <p:spPr>
          <a:xfrm>
            <a:off x="4261553" y="3959228"/>
            <a:ext cx="4005269" cy="576064"/>
          </a:xfrm>
          <a:prstGeom prst="rect">
            <a:avLst/>
          </a:prstGeom>
          <a:ln w="57150" cmpd="sng">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s-MX" dirty="0" smtClean="0"/>
              <a:t>Espacio para notificar un evento </a:t>
            </a:r>
            <a:endParaRPr lang="es-MX" dirty="0"/>
          </a:p>
        </p:txBody>
      </p:sp>
      <p:sp>
        <p:nvSpPr>
          <p:cNvPr id="7" name="Rectangle 6"/>
          <p:cNvSpPr/>
          <p:nvPr/>
        </p:nvSpPr>
        <p:spPr>
          <a:xfrm>
            <a:off x="4067944" y="4797152"/>
            <a:ext cx="4392488" cy="576064"/>
          </a:xfrm>
          <a:prstGeom prst="rect">
            <a:avLst/>
          </a:prstGeom>
          <a:ln w="57150" cmpd="sng">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s-MX" dirty="0" smtClean="0"/>
              <a:t>Espacio para describir acciones preventivas y de respuesta realizadas. </a:t>
            </a:r>
            <a:endParaRPr lang="es-MX" dirty="0"/>
          </a:p>
        </p:txBody>
      </p:sp>
    </p:spTree>
    <p:extLst>
      <p:ext uri="{BB962C8B-B14F-4D97-AF65-F5344CB8AC3E}">
        <p14:creationId xmlns:p14="http://schemas.microsoft.com/office/powerpoint/2010/main" val="36374326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162675"/>
            <a:ext cx="91440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1 Imagen" descr="CVOED - Google Chrome"/>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3241" y="908720"/>
            <a:ext cx="8377517" cy="5601617"/>
          </a:xfrm>
          <a:prstGeom prst="rect">
            <a:avLst/>
          </a:prstGeom>
        </p:spPr>
      </p:pic>
      <p:sp>
        <p:nvSpPr>
          <p:cNvPr id="6" name="Rectangle 6"/>
          <p:cNvSpPr/>
          <p:nvPr/>
        </p:nvSpPr>
        <p:spPr>
          <a:xfrm>
            <a:off x="611560" y="1916832"/>
            <a:ext cx="1944216" cy="1584176"/>
          </a:xfrm>
          <a:prstGeom prst="rect">
            <a:avLst/>
          </a:prstGeom>
          <a:ln w="57150" cmpd="sng">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s-MX" dirty="0" smtClean="0"/>
              <a:t>Espacio </a:t>
            </a:r>
            <a:r>
              <a:rPr lang="es-MX" dirty="0" smtClean="0"/>
              <a:t>con el listado de notificaciones publicadas</a:t>
            </a:r>
            <a:r>
              <a:rPr lang="es-MX" dirty="0" smtClean="0"/>
              <a:t>. </a:t>
            </a:r>
            <a:endParaRPr lang="es-MX" dirty="0"/>
          </a:p>
        </p:txBody>
      </p:sp>
    </p:spTree>
    <p:extLst>
      <p:ext uri="{BB962C8B-B14F-4D97-AF65-F5344CB8AC3E}">
        <p14:creationId xmlns:p14="http://schemas.microsoft.com/office/powerpoint/2010/main" val="110078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307901"/>
            <a:ext cx="8229600" cy="5073427"/>
          </a:xfrm>
        </p:spPr>
        <p:txBody>
          <a:bodyPr>
            <a:normAutofit/>
          </a:bodyPr>
          <a:lstStyle/>
          <a:p>
            <a:pPr marL="0" indent="0" algn="just">
              <a:buNone/>
            </a:pPr>
            <a:r>
              <a:rPr lang="es-ES" sz="1800" b="1" dirty="0">
                <a:latin typeface="Arial" panose="020B0604020202020204" pitchFamily="34" charset="0"/>
                <a:cs typeface="Arial" panose="020B0604020202020204" pitchFamily="34" charset="0"/>
              </a:rPr>
              <a:t>Mensajero en </a:t>
            </a:r>
            <a:r>
              <a:rPr lang="es-ES" sz="1800" b="1" dirty="0" smtClean="0">
                <a:latin typeface="Arial" panose="020B0604020202020204" pitchFamily="34" charset="0"/>
                <a:cs typeface="Arial" panose="020B0604020202020204" pitchFamily="34" charset="0"/>
              </a:rPr>
              <a:t>vivo</a:t>
            </a:r>
          </a:p>
          <a:p>
            <a:pPr marL="0" indent="0" algn="just">
              <a:buNone/>
            </a:pPr>
            <a:endParaRPr lang="es-MX" sz="1800" dirty="0">
              <a:latin typeface="Arial" panose="020B0604020202020204" pitchFamily="34" charset="0"/>
              <a:cs typeface="Arial" panose="020B0604020202020204" pitchFamily="34" charset="0"/>
            </a:endParaRPr>
          </a:p>
          <a:p>
            <a:pPr marL="0" indent="0" algn="just">
              <a:buNone/>
            </a:pPr>
            <a:r>
              <a:rPr lang="es-ES" sz="1800" dirty="0">
                <a:latin typeface="Arial" panose="020B0604020202020204" pitchFamily="34" charset="0"/>
                <a:cs typeface="Arial" panose="020B0604020202020204" pitchFamily="34" charset="0"/>
              </a:rPr>
              <a:t>El mensajero en vivo corresponde a una sala de chat común. Es una forma de comunicación en línea y en vivo. Debemos aclarar que la comunicación sigue la estructura institucional, por lo que las Unidades Operativas podrán ver los comunicados de las unidades de su área normativa (comunicación horizontal) y los jefes de cada área verán los comunicados de su área correspondiente (comunicación vertical). </a:t>
            </a:r>
            <a:endParaRPr lang="es-MX" sz="1800" dirty="0">
              <a:latin typeface="Arial" panose="020B0604020202020204" pitchFamily="34" charset="0"/>
              <a:cs typeface="Arial" panose="020B0604020202020204" pitchFamily="34" charset="0"/>
            </a:endParaRPr>
          </a:p>
          <a:p>
            <a:pPr algn="just"/>
            <a:endParaRPr lang="es-MX"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162675"/>
            <a:ext cx="91440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1880" y="3573016"/>
            <a:ext cx="1847850" cy="230425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207013933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5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631</TotalTime>
  <Words>1077</Words>
  <Application>Microsoft Office PowerPoint</Application>
  <PresentationFormat>Presentación en pantalla (4:3)</PresentationFormat>
  <Paragraphs>74</Paragraphs>
  <Slides>14</Slides>
  <Notes>1</Notes>
  <HiddenSlides>0</HiddenSlides>
  <MMClips>0</MMClips>
  <ScaleCrop>false</ScaleCrop>
  <HeadingPairs>
    <vt:vector size="4" baseType="variant">
      <vt:variant>
        <vt:lpstr>Tema</vt:lpstr>
      </vt:variant>
      <vt:variant>
        <vt:i4>6</vt:i4>
      </vt:variant>
      <vt:variant>
        <vt:lpstr>Títulos de diapositiva</vt:lpstr>
      </vt:variant>
      <vt:variant>
        <vt:i4>14</vt:i4>
      </vt:variant>
    </vt:vector>
  </HeadingPairs>
  <TitlesOfParts>
    <vt:vector size="20" baseType="lpstr">
      <vt:lpstr>Tema de Office</vt:lpstr>
      <vt:lpstr>2_Diseño personalizado</vt:lpstr>
      <vt:lpstr>3_Diseño personalizado</vt:lpstr>
      <vt:lpstr>4_Diseño personalizado</vt:lpstr>
      <vt:lpstr>5_Diseño personalizado</vt:lpstr>
      <vt:lpstr>1_Diseño personalizado</vt:lpstr>
      <vt:lpstr>Centro Virtual de Operaciones en Emergencias y Desastres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Instituto Mexicano del Seguro Social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Monica Ruiz Manrique</dc:creator>
  <cp:lastModifiedBy>Juan Luis Saavedra Gómez</cp:lastModifiedBy>
  <cp:revision>61</cp:revision>
  <dcterms:created xsi:type="dcterms:W3CDTF">2013-08-15T16:36:02Z</dcterms:created>
  <dcterms:modified xsi:type="dcterms:W3CDTF">2018-08-09T14:55:24Z</dcterms:modified>
</cp:coreProperties>
</file>