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8" r:id="rId4"/>
    <p:sldMasterId id="2147483720" r:id="rId5"/>
    <p:sldMasterId id="2147483672" r:id="rId6"/>
  </p:sldMasterIdLst>
  <p:notesMasterIdLst>
    <p:notesMasterId r:id="rId36"/>
  </p:notesMasterIdLst>
  <p:sldIdLst>
    <p:sldId id="269" r:id="rId7"/>
    <p:sldId id="270" r:id="rId8"/>
    <p:sldId id="273" r:id="rId9"/>
    <p:sldId id="271" r:id="rId10"/>
    <p:sldId id="326" r:id="rId11"/>
    <p:sldId id="327" r:id="rId12"/>
    <p:sldId id="341" r:id="rId13"/>
    <p:sldId id="343" r:id="rId14"/>
    <p:sldId id="329" r:id="rId15"/>
    <p:sldId id="330" r:id="rId16"/>
    <p:sldId id="331" r:id="rId17"/>
    <p:sldId id="332" r:id="rId18"/>
    <p:sldId id="338" r:id="rId19"/>
    <p:sldId id="323" r:id="rId20"/>
    <p:sldId id="336" r:id="rId21"/>
    <p:sldId id="337" r:id="rId22"/>
    <p:sldId id="333" r:id="rId23"/>
    <p:sldId id="334" r:id="rId24"/>
    <p:sldId id="339" r:id="rId25"/>
    <p:sldId id="342" r:id="rId26"/>
    <p:sldId id="340" r:id="rId27"/>
    <p:sldId id="287" r:id="rId28"/>
    <p:sldId id="288" r:id="rId29"/>
    <p:sldId id="289" r:id="rId30"/>
    <p:sldId id="345" r:id="rId31"/>
    <p:sldId id="290" r:id="rId32"/>
    <p:sldId id="291" r:id="rId33"/>
    <p:sldId id="344" r:id="rId34"/>
    <p:sldId id="317" r:id="rId3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2" autoAdjust="0"/>
    <p:restoredTop sz="94676" autoAdjust="0"/>
  </p:normalViewPr>
  <p:slideViewPr>
    <p:cSldViewPr>
      <p:cViewPr>
        <p:scale>
          <a:sx n="74" d="100"/>
          <a:sy n="74" d="100"/>
        </p:scale>
        <p:origin x="-51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uan.saavedrag\Desktop\CVOED\A%20CVOED%202018\Productividad%20CVOED%202010%20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rgbClr val="FFFF00"/>
              </a:solidFill>
            </c:spPr>
          </c:dPt>
          <c:dPt>
            <c:idx val="1"/>
            <c:invertIfNegative val="0"/>
            <c:bubble3D val="0"/>
            <c:spPr>
              <a:solidFill>
                <a:schemeClr val="bg2">
                  <a:lumMod val="50000"/>
                </a:schemeClr>
              </a:solidFill>
            </c:spPr>
          </c:dPt>
          <c:dPt>
            <c:idx val="2"/>
            <c:invertIfNegative val="0"/>
            <c:bubble3D val="0"/>
            <c:spPr>
              <a:solidFill>
                <a:srgbClr val="C00000"/>
              </a:solidFill>
            </c:spPr>
          </c:dPt>
          <c:dPt>
            <c:idx val="3"/>
            <c:invertIfNegative val="0"/>
            <c:bubble3D val="0"/>
            <c:spPr>
              <a:solidFill>
                <a:schemeClr val="accent6">
                  <a:lumMod val="75000"/>
                </a:schemeClr>
              </a:solidFill>
            </c:spPr>
          </c:dPt>
          <c:dPt>
            <c:idx val="5"/>
            <c:invertIfNegative val="0"/>
            <c:bubble3D val="0"/>
            <c:spPr>
              <a:solidFill>
                <a:srgbClr val="00B050"/>
              </a:solidFill>
            </c:spPr>
          </c:dPt>
          <c:dLbls>
            <c:dLbl>
              <c:idx val="0"/>
              <c:layout>
                <c:manualLayout>
                  <c:x val="1.5640272099683952E-2"/>
                  <c:y val="-1.8171496719651375E-2"/>
                </c:manualLayout>
              </c:layout>
              <c:spPr/>
              <c:txPr>
                <a:bodyPr/>
                <a:lstStyle/>
                <a:p>
                  <a:pPr>
                    <a:defRPr sz="1100" b="1"/>
                  </a:pPr>
                  <a:endParaRPr lang="es-MX"/>
                </a:p>
              </c:txPr>
              <c:showLegendKey val="0"/>
              <c:showVal val="1"/>
              <c:showCatName val="0"/>
              <c:showSerName val="0"/>
              <c:showPercent val="0"/>
              <c:showBubbleSize val="0"/>
            </c:dLbl>
            <c:dLbl>
              <c:idx val="1"/>
              <c:layout>
                <c:manualLayout>
                  <c:x val="7.8201360498419761E-3"/>
                  <c:y val="-3.634299343930273E-2"/>
                </c:manualLayout>
              </c:layout>
              <c:spPr/>
              <c:txPr>
                <a:bodyPr/>
                <a:lstStyle/>
                <a:p>
                  <a:pPr>
                    <a:defRPr sz="1050" b="1"/>
                  </a:pPr>
                  <a:endParaRPr lang="es-MX"/>
                </a:p>
              </c:txPr>
              <c:showLegendKey val="0"/>
              <c:showVal val="1"/>
              <c:showCatName val="0"/>
              <c:showSerName val="0"/>
              <c:showPercent val="0"/>
              <c:showBubbleSize val="0"/>
            </c:dLbl>
            <c:dLbl>
              <c:idx val="2"/>
              <c:layout>
                <c:manualLayout>
                  <c:x val="2.606712016613992E-3"/>
                  <c:y val="-3.1800119259389886E-2"/>
                </c:manualLayout>
              </c:layout>
              <c:spPr/>
              <c:txPr>
                <a:bodyPr/>
                <a:lstStyle/>
                <a:p>
                  <a:pPr>
                    <a:defRPr sz="1050" b="1"/>
                  </a:pPr>
                  <a:endParaRPr lang="es-MX"/>
                </a:p>
              </c:txPr>
              <c:showLegendKey val="0"/>
              <c:showVal val="1"/>
              <c:showCatName val="0"/>
              <c:showSerName val="0"/>
              <c:showPercent val="0"/>
              <c:showBubbleSize val="0"/>
            </c:dLbl>
            <c:dLbl>
              <c:idx val="3"/>
              <c:layout>
                <c:manualLayout>
                  <c:x val="1.5640272099683952E-2"/>
                  <c:y val="-1.8171496719651365E-2"/>
                </c:manualLayout>
              </c:layout>
              <c:spPr/>
              <c:txPr>
                <a:bodyPr/>
                <a:lstStyle/>
                <a:p>
                  <a:pPr>
                    <a:defRPr sz="1050" b="1"/>
                  </a:pPr>
                  <a:endParaRPr lang="es-MX"/>
                </a:p>
              </c:txPr>
              <c:showLegendKey val="0"/>
              <c:showVal val="1"/>
              <c:showCatName val="0"/>
              <c:showSerName val="0"/>
              <c:showPercent val="0"/>
              <c:showBubbleSize val="0"/>
            </c:dLbl>
            <c:dLbl>
              <c:idx val="4"/>
              <c:layout>
                <c:manualLayout>
                  <c:x val="5.2134240332279841E-3"/>
                  <c:y val="-2.2714370899564205E-2"/>
                </c:manualLayout>
              </c:layout>
              <c:spPr/>
              <c:txPr>
                <a:bodyPr/>
                <a:lstStyle/>
                <a:p>
                  <a:pPr>
                    <a:defRPr sz="1050" b="1"/>
                  </a:pPr>
                  <a:endParaRPr lang="es-MX"/>
                </a:p>
              </c:txPr>
              <c:showLegendKey val="0"/>
              <c:showVal val="1"/>
              <c:showCatName val="0"/>
              <c:showSerName val="0"/>
              <c:showPercent val="0"/>
              <c:showBubbleSize val="0"/>
            </c:dLbl>
            <c:dLbl>
              <c:idx val="5"/>
              <c:layout>
                <c:manualLayout>
                  <c:x val="7.8201360498418807E-3"/>
                  <c:y val="-1.8171496719651365E-2"/>
                </c:manualLayout>
              </c:layout>
              <c:spPr/>
              <c:txPr>
                <a:bodyPr/>
                <a:lstStyle/>
                <a:p>
                  <a:pPr>
                    <a:defRPr sz="1050" b="1"/>
                  </a:pPr>
                  <a:endParaRPr lang="es-MX"/>
                </a:p>
              </c:txPr>
              <c:showLegendKey val="0"/>
              <c:showVal val="1"/>
              <c:showCatName val="0"/>
              <c:showSerName val="0"/>
              <c:showPercent val="0"/>
              <c:showBubbleSize val="0"/>
            </c:dLbl>
            <c:showLegendKey val="0"/>
            <c:showVal val="1"/>
            <c:showCatName val="0"/>
            <c:showSerName val="0"/>
            <c:showPercent val="0"/>
            <c:showBubbleSize val="0"/>
            <c:showLeaderLines val="0"/>
          </c:dLbls>
          <c:cat>
            <c:strRef>
              <c:f>Hoja1!$B$15:$G$15</c:f>
              <c:strCache>
                <c:ptCount val="6"/>
                <c:pt idx="0">
                  <c:v>Totales</c:v>
                </c:pt>
                <c:pt idx="1">
                  <c:v>Geológico</c:v>
                </c:pt>
                <c:pt idx="2">
                  <c:v>Químico tecnológicos</c:v>
                </c:pt>
                <c:pt idx="3">
                  <c:v>Socio organizativos</c:v>
                </c:pt>
                <c:pt idx="4">
                  <c:v>Hidrometeorológicos</c:v>
                </c:pt>
                <c:pt idx="5">
                  <c:v>Sanitario ecológicos</c:v>
                </c:pt>
              </c:strCache>
            </c:strRef>
          </c:cat>
          <c:val>
            <c:numRef>
              <c:f>Hoja1!$B$16:$G$16</c:f>
              <c:numCache>
                <c:formatCode>General</c:formatCode>
                <c:ptCount val="6"/>
                <c:pt idx="0">
                  <c:v>3051</c:v>
                </c:pt>
                <c:pt idx="1">
                  <c:v>900</c:v>
                </c:pt>
                <c:pt idx="2">
                  <c:v>726</c:v>
                </c:pt>
                <c:pt idx="3">
                  <c:v>703</c:v>
                </c:pt>
                <c:pt idx="4">
                  <c:v>690</c:v>
                </c:pt>
                <c:pt idx="5">
                  <c:v>32</c:v>
                </c:pt>
              </c:numCache>
            </c:numRef>
          </c:val>
        </c:ser>
        <c:dLbls>
          <c:showLegendKey val="0"/>
          <c:showVal val="0"/>
          <c:showCatName val="0"/>
          <c:showSerName val="0"/>
          <c:showPercent val="0"/>
          <c:showBubbleSize val="0"/>
        </c:dLbls>
        <c:gapWidth val="150"/>
        <c:shape val="box"/>
        <c:axId val="123215872"/>
        <c:axId val="123217408"/>
        <c:axId val="0"/>
      </c:bar3DChart>
      <c:catAx>
        <c:axId val="123215872"/>
        <c:scaling>
          <c:orientation val="minMax"/>
        </c:scaling>
        <c:delete val="0"/>
        <c:axPos val="b"/>
        <c:majorTickMark val="out"/>
        <c:minorTickMark val="none"/>
        <c:tickLblPos val="nextTo"/>
        <c:crossAx val="123217408"/>
        <c:crosses val="autoZero"/>
        <c:auto val="1"/>
        <c:lblAlgn val="ctr"/>
        <c:lblOffset val="100"/>
        <c:noMultiLvlLbl val="0"/>
      </c:catAx>
      <c:valAx>
        <c:axId val="123217408"/>
        <c:scaling>
          <c:orientation val="minMax"/>
        </c:scaling>
        <c:delete val="0"/>
        <c:axPos val="l"/>
        <c:majorGridlines/>
        <c:numFmt formatCode="General" sourceLinked="1"/>
        <c:majorTickMark val="out"/>
        <c:minorTickMark val="none"/>
        <c:tickLblPos val="nextTo"/>
        <c:crossAx val="123215872"/>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A87977-64BF-4F0B-A38C-9E74D1D8D036}" type="datetimeFigureOut">
              <a:rPr lang="es-MX" smtClean="0"/>
              <a:t>08/08/2018</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DE8A08-8536-4465-92BB-4C859B89CEEE}" type="slidenum">
              <a:rPr lang="es-MX" smtClean="0"/>
              <a:t>‹Nº›</a:t>
            </a:fld>
            <a:endParaRPr lang="es-MX" dirty="0"/>
          </a:p>
        </p:txBody>
      </p:sp>
    </p:spTree>
    <p:extLst>
      <p:ext uri="{BB962C8B-B14F-4D97-AF65-F5344CB8AC3E}">
        <p14:creationId xmlns:p14="http://schemas.microsoft.com/office/powerpoint/2010/main" val="4034124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Página inicial del</a:t>
            </a:r>
            <a:r>
              <a:rPr lang="es-ES" baseline="0" dirty="0" smtClean="0"/>
              <a:t> CVOED, a la cual se accede al escribir en cualquier explorador </a:t>
            </a:r>
            <a:r>
              <a:rPr lang="es-ES" baseline="0" dirty="0" err="1" smtClean="0"/>
              <a:t>cvoed</a:t>
            </a:r>
            <a:r>
              <a:rPr lang="es-ES" baseline="0" dirty="0" smtClean="0"/>
              <a:t>, o directamente la dirección electrónica en la barra de direcciones.</a:t>
            </a:r>
            <a:endParaRPr lang="es-ES" dirty="0"/>
          </a:p>
        </p:txBody>
      </p:sp>
    </p:spTree>
    <p:extLst>
      <p:ext uri="{BB962C8B-B14F-4D97-AF65-F5344CB8AC3E}">
        <p14:creationId xmlns:p14="http://schemas.microsoft.com/office/powerpoint/2010/main" val="1173597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C930891-2A63-4304-BAB2-1E3322EB568E}"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63B847FB-557D-4DBB-8BB2-AD144AB81FE5}" type="slidenum">
              <a:rPr lang="es-MX" smtClean="0"/>
              <a:t>‹Nº›</a:t>
            </a:fld>
            <a:endParaRPr lang="es-MX" dirty="0"/>
          </a:p>
        </p:txBody>
      </p:sp>
    </p:spTree>
    <p:extLst>
      <p:ext uri="{BB962C8B-B14F-4D97-AF65-F5344CB8AC3E}">
        <p14:creationId xmlns:p14="http://schemas.microsoft.com/office/powerpoint/2010/main" val="736976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80479"/>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C930891-2A63-4304-BAB2-1E3322EB568E}"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63B847FB-557D-4DBB-8BB2-AD144AB81FE5}" type="slidenum">
              <a:rPr lang="es-MX" smtClean="0"/>
              <a:t>‹Nº›</a:t>
            </a:fld>
            <a:endParaRPr lang="es-MX" dirty="0"/>
          </a:p>
        </p:txBody>
      </p:sp>
    </p:spTree>
    <p:extLst>
      <p:ext uri="{BB962C8B-B14F-4D97-AF65-F5344CB8AC3E}">
        <p14:creationId xmlns:p14="http://schemas.microsoft.com/office/powerpoint/2010/main" val="171659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C930891-2A63-4304-BAB2-1E3322EB568E}"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63B847FB-557D-4DBB-8BB2-AD144AB81FE5}" type="slidenum">
              <a:rPr lang="es-MX" smtClean="0"/>
              <a:t>‹Nº›</a:t>
            </a:fld>
            <a:endParaRPr lang="es-MX" dirty="0"/>
          </a:p>
        </p:txBody>
      </p:sp>
    </p:spTree>
    <p:extLst>
      <p:ext uri="{BB962C8B-B14F-4D97-AF65-F5344CB8AC3E}">
        <p14:creationId xmlns:p14="http://schemas.microsoft.com/office/powerpoint/2010/main" val="123201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53D5618-F17C-4F94-A75F-374DF456CBEF}"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EE4B46E-E662-48CA-918C-9560B4428DC9}" type="slidenum">
              <a:rPr lang="es-MX" smtClean="0"/>
              <a:t>‹Nº›</a:t>
            </a:fld>
            <a:endParaRPr lang="es-MX" dirty="0"/>
          </a:p>
        </p:txBody>
      </p:sp>
    </p:spTree>
    <p:extLst>
      <p:ext uri="{BB962C8B-B14F-4D97-AF65-F5344CB8AC3E}">
        <p14:creationId xmlns:p14="http://schemas.microsoft.com/office/powerpoint/2010/main" val="669769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53D5618-F17C-4F94-A75F-374DF456CBEF}"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EE4B46E-E662-48CA-918C-9560B4428DC9}" type="slidenum">
              <a:rPr lang="es-MX" smtClean="0"/>
              <a:t>‹Nº›</a:t>
            </a:fld>
            <a:endParaRPr lang="es-MX" dirty="0"/>
          </a:p>
        </p:txBody>
      </p:sp>
    </p:spTree>
    <p:extLst>
      <p:ext uri="{BB962C8B-B14F-4D97-AF65-F5344CB8AC3E}">
        <p14:creationId xmlns:p14="http://schemas.microsoft.com/office/powerpoint/2010/main" val="3306866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53D5618-F17C-4F94-A75F-374DF456CBEF}"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EE4B46E-E662-48CA-918C-9560B4428DC9}" type="slidenum">
              <a:rPr lang="es-MX" smtClean="0"/>
              <a:t>‹Nº›</a:t>
            </a:fld>
            <a:endParaRPr lang="es-MX" dirty="0"/>
          </a:p>
        </p:txBody>
      </p:sp>
    </p:spTree>
    <p:extLst>
      <p:ext uri="{BB962C8B-B14F-4D97-AF65-F5344CB8AC3E}">
        <p14:creationId xmlns:p14="http://schemas.microsoft.com/office/powerpoint/2010/main" val="37426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53D5618-F17C-4F94-A75F-374DF456CBEF}" type="datetimeFigureOut">
              <a:rPr lang="es-MX" smtClean="0"/>
              <a:t>08/08/2018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EE4B46E-E662-48CA-918C-9560B4428DC9}" type="slidenum">
              <a:rPr lang="es-MX" smtClean="0"/>
              <a:t>‹Nº›</a:t>
            </a:fld>
            <a:endParaRPr lang="es-MX" dirty="0"/>
          </a:p>
        </p:txBody>
      </p:sp>
    </p:spTree>
    <p:extLst>
      <p:ext uri="{BB962C8B-B14F-4D97-AF65-F5344CB8AC3E}">
        <p14:creationId xmlns:p14="http://schemas.microsoft.com/office/powerpoint/2010/main" val="3131444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53D5618-F17C-4F94-A75F-374DF456CBEF}" type="datetimeFigureOut">
              <a:rPr lang="es-MX" smtClean="0"/>
              <a:t>08/08/2018</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8EE4B46E-E662-48CA-918C-9560B4428DC9}" type="slidenum">
              <a:rPr lang="es-MX" smtClean="0"/>
              <a:t>‹Nº›</a:t>
            </a:fld>
            <a:endParaRPr lang="es-MX" dirty="0"/>
          </a:p>
        </p:txBody>
      </p:sp>
    </p:spTree>
    <p:extLst>
      <p:ext uri="{BB962C8B-B14F-4D97-AF65-F5344CB8AC3E}">
        <p14:creationId xmlns:p14="http://schemas.microsoft.com/office/powerpoint/2010/main" val="2152518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53D5618-F17C-4F94-A75F-374DF456CBEF}" type="datetimeFigureOut">
              <a:rPr lang="es-MX" smtClean="0"/>
              <a:t>08/08/2018</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8EE4B46E-E662-48CA-918C-9560B4428DC9}" type="slidenum">
              <a:rPr lang="es-MX" smtClean="0"/>
              <a:t>‹Nº›</a:t>
            </a:fld>
            <a:endParaRPr lang="es-MX" dirty="0"/>
          </a:p>
        </p:txBody>
      </p:sp>
    </p:spTree>
    <p:extLst>
      <p:ext uri="{BB962C8B-B14F-4D97-AF65-F5344CB8AC3E}">
        <p14:creationId xmlns:p14="http://schemas.microsoft.com/office/powerpoint/2010/main" val="670141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53D5618-F17C-4F94-A75F-374DF456CBEF}" type="datetimeFigureOut">
              <a:rPr lang="es-MX" smtClean="0"/>
              <a:t>08/08/2018</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EE4B46E-E662-48CA-918C-9560B4428DC9}" type="slidenum">
              <a:rPr lang="es-MX" smtClean="0"/>
              <a:t>‹Nº›</a:t>
            </a:fld>
            <a:endParaRPr lang="es-MX" dirty="0"/>
          </a:p>
        </p:txBody>
      </p:sp>
    </p:spTree>
    <p:extLst>
      <p:ext uri="{BB962C8B-B14F-4D97-AF65-F5344CB8AC3E}">
        <p14:creationId xmlns:p14="http://schemas.microsoft.com/office/powerpoint/2010/main" val="298059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53D5618-F17C-4F94-A75F-374DF456CBEF}" type="datetimeFigureOut">
              <a:rPr lang="es-MX" smtClean="0"/>
              <a:t>08/08/2018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EE4B46E-E662-48CA-918C-9560B4428DC9}" type="slidenum">
              <a:rPr lang="es-MX" smtClean="0"/>
              <a:t>‹Nº›</a:t>
            </a:fld>
            <a:endParaRPr lang="es-MX" dirty="0"/>
          </a:p>
        </p:txBody>
      </p:sp>
    </p:spTree>
    <p:extLst>
      <p:ext uri="{BB962C8B-B14F-4D97-AF65-F5344CB8AC3E}">
        <p14:creationId xmlns:p14="http://schemas.microsoft.com/office/powerpoint/2010/main" val="1921979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80479"/>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C930891-2A63-4304-BAB2-1E3322EB568E}"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63B847FB-557D-4DBB-8BB2-AD144AB81FE5}" type="slidenum">
              <a:rPr lang="es-MX" smtClean="0"/>
              <a:t>‹Nº›</a:t>
            </a:fld>
            <a:endParaRPr lang="es-MX" dirty="0"/>
          </a:p>
        </p:txBody>
      </p:sp>
    </p:spTree>
    <p:extLst>
      <p:ext uri="{BB962C8B-B14F-4D97-AF65-F5344CB8AC3E}">
        <p14:creationId xmlns:p14="http://schemas.microsoft.com/office/powerpoint/2010/main" val="891678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53D5618-F17C-4F94-A75F-374DF456CBEF}" type="datetimeFigureOut">
              <a:rPr lang="es-MX" smtClean="0"/>
              <a:t>08/08/2018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EE4B46E-E662-48CA-918C-9560B4428DC9}" type="slidenum">
              <a:rPr lang="es-MX" smtClean="0"/>
              <a:t>‹Nº›</a:t>
            </a:fld>
            <a:endParaRPr lang="es-MX" dirty="0"/>
          </a:p>
        </p:txBody>
      </p:sp>
    </p:spTree>
    <p:extLst>
      <p:ext uri="{BB962C8B-B14F-4D97-AF65-F5344CB8AC3E}">
        <p14:creationId xmlns:p14="http://schemas.microsoft.com/office/powerpoint/2010/main" val="952587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53D5618-F17C-4F94-A75F-374DF456CBEF}"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EE4B46E-E662-48CA-918C-9560B4428DC9}" type="slidenum">
              <a:rPr lang="es-MX" smtClean="0"/>
              <a:t>‹Nº›</a:t>
            </a:fld>
            <a:endParaRPr lang="es-MX" dirty="0"/>
          </a:p>
        </p:txBody>
      </p:sp>
    </p:spTree>
    <p:extLst>
      <p:ext uri="{BB962C8B-B14F-4D97-AF65-F5344CB8AC3E}">
        <p14:creationId xmlns:p14="http://schemas.microsoft.com/office/powerpoint/2010/main" val="2654186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53D5618-F17C-4F94-A75F-374DF456CBEF}"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EE4B46E-E662-48CA-918C-9560B4428DC9}" type="slidenum">
              <a:rPr lang="es-MX" smtClean="0"/>
              <a:t>‹Nº›</a:t>
            </a:fld>
            <a:endParaRPr lang="es-MX" dirty="0"/>
          </a:p>
        </p:txBody>
      </p:sp>
    </p:spTree>
    <p:extLst>
      <p:ext uri="{BB962C8B-B14F-4D97-AF65-F5344CB8AC3E}">
        <p14:creationId xmlns:p14="http://schemas.microsoft.com/office/powerpoint/2010/main" val="3184953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79C84871-D9BD-4BEE-B9D5-EB369067EDF6}"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2543C1F-42A6-4DFD-A54F-9D01C649E527}" type="slidenum">
              <a:rPr lang="es-MX" smtClean="0"/>
              <a:t>‹Nº›</a:t>
            </a:fld>
            <a:endParaRPr lang="es-MX" dirty="0"/>
          </a:p>
        </p:txBody>
      </p:sp>
    </p:spTree>
    <p:extLst>
      <p:ext uri="{BB962C8B-B14F-4D97-AF65-F5344CB8AC3E}">
        <p14:creationId xmlns:p14="http://schemas.microsoft.com/office/powerpoint/2010/main" val="1261681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9C84871-D9BD-4BEE-B9D5-EB369067EDF6}"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2543C1F-42A6-4DFD-A54F-9D01C649E527}" type="slidenum">
              <a:rPr lang="es-MX" smtClean="0"/>
              <a:t>‹Nº›</a:t>
            </a:fld>
            <a:endParaRPr lang="es-MX" dirty="0"/>
          </a:p>
        </p:txBody>
      </p:sp>
    </p:spTree>
    <p:extLst>
      <p:ext uri="{BB962C8B-B14F-4D97-AF65-F5344CB8AC3E}">
        <p14:creationId xmlns:p14="http://schemas.microsoft.com/office/powerpoint/2010/main" val="3538733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9C84871-D9BD-4BEE-B9D5-EB369067EDF6}"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2543C1F-42A6-4DFD-A54F-9D01C649E527}" type="slidenum">
              <a:rPr lang="es-MX" smtClean="0"/>
              <a:t>‹Nº›</a:t>
            </a:fld>
            <a:endParaRPr lang="es-MX" dirty="0"/>
          </a:p>
        </p:txBody>
      </p:sp>
    </p:spTree>
    <p:extLst>
      <p:ext uri="{BB962C8B-B14F-4D97-AF65-F5344CB8AC3E}">
        <p14:creationId xmlns:p14="http://schemas.microsoft.com/office/powerpoint/2010/main" val="3430638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79C84871-D9BD-4BEE-B9D5-EB369067EDF6}" type="datetimeFigureOut">
              <a:rPr lang="es-MX" smtClean="0"/>
              <a:t>08/08/2018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2543C1F-42A6-4DFD-A54F-9D01C649E527}" type="slidenum">
              <a:rPr lang="es-MX" smtClean="0"/>
              <a:t>‹Nº›</a:t>
            </a:fld>
            <a:endParaRPr lang="es-MX" dirty="0"/>
          </a:p>
        </p:txBody>
      </p:sp>
    </p:spTree>
    <p:extLst>
      <p:ext uri="{BB962C8B-B14F-4D97-AF65-F5344CB8AC3E}">
        <p14:creationId xmlns:p14="http://schemas.microsoft.com/office/powerpoint/2010/main" val="1230101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79C84871-D9BD-4BEE-B9D5-EB369067EDF6}" type="datetimeFigureOut">
              <a:rPr lang="es-MX" smtClean="0"/>
              <a:t>08/08/2018</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A2543C1F-42A6-4DFD-A54F-9D01C649E527}" type="slidenum">
              <a:rPr lang="es-MX" smtClean="0"/>
              <a:t>‹Nº›</a:t>
            </a:fld>
            <a:endParaRPr lang="es-MX" dirty="0"/>
          </a:p>
        </p:txBody>
      </p:sp>
    </p:spTree>
    <p:extLst>
      <p:ext uri="{BB962C8B-B14F-4D97-AF65-F5344CB8AC3E}">
        <p14:creationId xmlns:p14="http://schemas.microsoft.com/office/powerpoint/2010/main" val="2857223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79C84871-D9BD-4BEE-B9D5-EB369067EDF6}" type="datetimeFigureOut">
              <a:rPr lang="es-MX" smtClean="0"/>
              <a:t>08/08/2018</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A2543C1F-42A6-4DFD-A54F-9D01C649E527}" type="slidenum">
              <a:rPr lang="es-MX" smtClean="0"/>
              <a:t>‹Nº›</a:t>
            </a:fld>
            <a:endParaRPr lang="es-MX" dirty="0"/>
          </a:p>
        </p:txBody>
      </p:sp>
    </p:spTree>
    <p:extLst>
      <p:ext uri="{BB962C8B-B14F-4D97-AF65-F5344CB8AC3E}">
        <p14:creationId xmlns:p14="http://schemas.microsoft.com/office/powerpoint/2010/main" val="4188028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9C84871-D9BD-4BEE-B9D5-EB369067EDF6}" type="datetimeFigureOut">
              <a:rPr lang="es-MX" smtClean="0"/>
              <a:t>08/08/2018</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A2543C1F-42A6-4DFD-A54F-9D01C649E527}" type="slidenum">
              <a:rPr lang="es-MX" smtClean="0"/>
              <a:t>‹Nº›</a:t>
            </a:fld>
            <a:endParaRPr lang="es-MX" dirty="0"/>
          </a:p>
        </p:txBody>
      </p:sp>
    </p:spTree>
    <p:extLst>
      <p:ext uri="{BB962C8B-B14F-4D97-AF65-F5344CB8AC3E}">
        <p14:creationId xmlns:p14="http://schemas.microsoft.com/office/powerpoint/2010/main" val="3789784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C930891-2A63-4304-BAB2-1E3322EB568E}"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63B847FB-557D-4DBB-8BB2-AD144AB81FE5}" type="slidenum">
              <a:rPr lang="es-MX" smtClean="0"/>
              <a:t>‹Nº›</a:t>
            </a:fld>
            <a:endParaRPr lang="es-MX" dirty="0"/>
          </a:p>
        </p:txBody>
      </p:sp>
    </p:spTree>
    <p:extLst>
      <p:ext uri="{BB962C8B-B14F-4D97-AF65-F5344CB8AC3E}">
        <p14:creationId xmlns:p14="http://schemas.microsoft.com/office/powerpoint/2010/main" val="22108853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9C84871-D9BD-4BEE-B9D5-EB369067EDF6}" type="datetimeFigureOut">
              <a:rPr lang="es-MX" smtClean="0"/>
              <a:t>08/08/2018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2543C1F-42A6-4DFD-A54F-9D01C649E527}" type="slidenum">
              <a:rPr lang="es-MX" smtClean="0"/>
              <a:t>‹Nº›</a:t>
            </a:fld>
            <a:endParaRPr lang="es-MX" dirty="0"/>
          </a:p>
        </p:txBody>
      </p:sp>
    </p:spTree>
    <p:extLst>
      <p:ext uri="{BB962C8B-B14F-4D97-AF65-F5344CB8AC3E}">
        <p14:creationId xmlns:p14="http://schemas.microsoft.com/office/powerpoint/2010/main" val="708327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9C84871-D9BD-4BEE-B9D5-EB369067EDF6}" type="datetimeFigureOut">
              <a:rPr lang="es-MX" smtClean="0"/>
              <a:t>08/08/2018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2543C1F-42A6-4DFD-A54F-9D01C649E527}" type="slidenum">
              <a:rPr lang="es-MX" smtClean="0"/>
              <a:t>‹Nº›</a:t>
            </a:fld>
            <a:endParaRPr lang="es-MX" dirty="0"/>
          </a:p>
        </p:txBody>
      </p:sp>
    </p:spTree>
    <p:extLst>
      <p:ext uri="{BB962C8B-B14F-4D97-AF65-F5344CB8AC3E}">
        <p14:creationId xmlns:p14="http://schemas.microsoft.com/office/powerpoint/2010/main" val="4068654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9C84871-D9BD-4BEE-B9D5-EB369067EDF6}"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2543C1F-42A6-4DFD-A54F-9D01C649E527}" type="slidenum">
              <a:rPr lang="es-MX" smtClean="0"/>
              <a:t>‹Nº›</a:t>
            </a:fld>
            <a:endParaRPr lang="es-MX" dirty="0"/>
          </a:p>
        </p:txBody>
      </p:sp>
    </p:spTree>
    <p:extLst>
      <p:ext uri="{BB962C8B-B14F-4D97-AF65-F5344CB8AC3E}">
        <p14:creationId xmlns:p14="http://schemas.microsoft.com/office/powerpoint/2010/main" val="1314770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9C84871-D9BD-4BEE-B9D5-EB369067EDF6}"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2543C1F-42A6-4DFD-A54F-9D01C649E527}" type="slidenum">
              <a:rPr lang="es-MX" smtClean="0"/>
              <a:t>‹Nº›</a:t>
            </a:fld>
            <a:endParaRPr lang="es-MX" dirty="0"/>
          </a:p>
        </p:txBody>
      </p:sp>
    </p:spTree>
    <p:extLst>
      <p:ext uri="{BB962C8B-B14F-4D97-AF65-F5344CB8AC3E}">
        <p14:creationId xmlns:p14="http://schemas.microsoft.com/office/powerpoint/2010/main" val="36990374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CDDEDFB-17EF-46D6-A3F1-938BB7173571}"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9ECAE4D6-284C-4EEF-BE6E-25F5D4175CF2}" type="slidenum">
              <a:rPr lang="es-MX" smtClean="0"/>
              <a:t>‹Nº›</a:t>
            </a:fld>
            <a:endParaRPr lang="es-MX" dirty="0"/>
          </a:p>
        </p:txBody>
      </p:sp>
    </p:spTree>
    <p:extLst>
      <p:ext uri="{BB962C8B-B14F-4D97-AF65-F5344CB8AC3E}">
        <p14:creationId xmlns:p14="http://schemas.microsoft.com/office/powerpoint/2010/main" val="7578164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CDDEDFB-17EF-46D6-A3F1-938BB7173571}"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9ECAE4D6-284C-4EEF-BE6E-25F5D4175CF2}" type="slidenum">
              <a:rPr lang="es-MX" smtClean="0"/>
              <a:t>‹Nº›</a:t>
            </a:fld>
            <a:endParaRPr lang="es-MX" dirty="0"/>
          </a:p>
        </p:txBody>
      </p:sp>
    </p:spTree>
    <p:extLst>
      <p:ext uri="{BB962C8B-B14F-4D97-AF65-F5344CB8AC3E}">
        <p14:creationId xmlns:p14="http://schemas.microsoft.com/office/powerpoint/2010/main" val="29866488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CDDEDFB-17EF-46D6-A3F1-938BB7173571}"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9ECAE4D6-284C-4EEF-BE6E-25F5D4175CF2}" type="slidenum">
              <a:rPr lang="es-MX" smtClean="0"/>
              <a:t>‹Nº›</a:t>
            </a:fld>
            <a:endParaRPr lang="es-MX" dirty="0"/>
          </a:p>
        </p:txBody>
      </p:sp>
    </p:spTree>
    <p:extLst>
      <p:ext uri="{BB962C8B-B14F-4D97-AF65-F5344CB8AC3E}">
        <p14:creationId xmlns:p14="http://schemas.microsoft.com/office/powerpoint/2010/main" val="262839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CDDEDFB-17EF-46D6-A3F1-938BB7173571}" type="datetimeFigureOut">
              <a:rPr lang="es-MX" smtClean="0"/>
              <a:t>08/08/2018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9ECAE4D6-284C-4EEF-BE6E-25F5D4175CF2}" type="slidenum">
              <a:rPr lang="es-MX" smtClean="0"/>
              <a:t>‹Nº›</a:t>
            </a:fld>
            <a:endParaRPr lang="es-MX" dirty="0"/>
          </a:p>
        </p:txBody>
      </p:sp>
    </p:spTree>
    <p:extLst>
      <p:ext uri="{BB962C8B-B14F-4D97-AF65-F5344CB8AC3E}">
        <p14:creationId xmlns:p14="http://schemas.microsoft.com/office/powerpoint/2010/main" val="1152896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CDDEDFB-17EF-46D6-A3F1-938BB7173571}" type="datetimeFigureOut">
              <a:rPr lang="es-MX" smtClean="0"/>
              <a:t>08/08/2018</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9ECAE4D6-284C-4EEF-BE6E-25F5D4175CF2}" type="slidenum">
              <a:rPr lang="es-MX" smtClean="0"/>
              <a:t>‹Nº›</a:t>
            </a:fld>
            <a:endParaRPr lang="es-MX" dirty="0"/>
          </a:p>
        </p:txBody>
      </p:sp>
    </p:spTree>
    <p:extLst>
      <p:ext uri="{BB962C8B-B14F-4D97-AF65-F5344CB8AC3E}">
        <p14:creationId xmlns:p14="http://schemas.microsoft.com/office/powerpoint/2010/main" val="2436437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CDDEDFB-17EF-46D6-A3F1-938BB7173571}" type="datetimeFigureOut">
              <a:rPr lang="es-MX" smtClean="0"/>
              <a:t>08/08/2018</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9ECAE4D6-284C-4EEF-BE6E-25F5D4175CF2}" type="slidenum">
              <a:rPr lang="es-MX" smtClean="0"/>
              <a:t>‹Nº›</a:t>
            </a:fld>
            <a:endParaRPr lang="es-MX" dirty="0"/>
          </a:p>
        </p:txBody>
      </p:sp>
    </p:spTree>
    <p:extLst>
      <p:ext uri="{BB962C8B-B14F-4D97-AF65-F5344CB8AC3E}">
        <p14:creationId xmlns:p14="http://schemas.microsoft.com/office/powerpoint/2010/main" val="4022386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80479"/>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DC930891-2A63-4304-BAB2-1E3322EB568E}" type="datetimeFigureOut">
              <a:rPr lang="es-MX" smtClean="0"/>
              <a:t>08/08/2018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63B847FB-557D-4DBB-8BB2-AD144AB81FE5}" type="slidenum">
              <a:rPr lang="es-MX" smtClean="0"/>
              <a:t>‹Nº›</a:t>
            </a:fld>
            <a:endParaRPr lang="es-MX" dirty="0"/>
          </a:p>
        </p:txBody>
      </p:sp>
    </p:spTree>
    <p:extLst>
      <p:ext uri="{BB962C8B-B14F-4D97-AF65-F5344CB8AC3E}">
        <p14:creationId xmlns:p14="http://schemas.microsoft.com/office/powerpoint/2010/main" val="6228624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CDDEDFB-17EF-46D6-A3F1-938BB7173571}" type="datetimeFigureOut">
              <a:rPr lang="es-MX" smtClean="0"/>
              <a:t>08/08/2018</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9ECAE4D6-284C-4EEF-BE6E-25F5D4175CF2}" type="slidenum">
              <a:rPr lang="es-MX" smtClean="0"/>
              <a:t>‹Nº›</a:t>
            </a:fld>
            <a:endParaRPr lang="es-MX" dirty="0"/>
          </a:p>
        </p:txBody>
      </p:sp>
    </p:spTree>
    <p:extLst>
      <p:ext uri="{BB962C8B-B14F-4D97-AF65-F5344CB8AC3E}">
        <p14:creationId xmlns:p14="http://schemas.microsoft.com/office/powerpoint/2010/main" val="2217657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CDDEDFB-17EF-46D6-A3F1-938BB7173571}" type="datetimeFigureOut">
              <a:rPr lang="es-MX" smtClean="0"/>
              <a:t>08/08/2018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9ECAE4D6-284C-4EEF-BE6E-25F5D4175CF2}" type="slidenum">
              <a:rPr lang="es-MX" smtClean="0"/>
              <a:t>‹Nº›</a:t>
            </a:fld>
            <a:endParaRPr lang="es-MX" dirty="0"/>
          </a:p>
        </p:txBody>
      </p:sp>
    </p:spTree>
    <p:extLst>
      <p:ext uri="{BB962C8B-B14F-4D97-AF65-F5344CB8AC3E}">
        <p14:creationId xmlns:p14="http://schemas.microsoft.com/office/powerpoint/2010/main" val="3531038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CDDEDFB-17EF-46D6-A3F1-938BB7173571}" type="datetimeFigureOut">
              <a:rPr lang="es-MX" smtClean="0"/>
              <a:t>08/08/2018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9ECAE4D6-284C-4EEF-BE6E-25F5D4175CF2}" type="slidenum">
              <a:rPr lang="es-MX" smtClean="0"/>
              <a:t>‹Nº›</a:t>
            </a:fld>
            <a:endParaRPr lang="es-MX" dirty="0"/>
          </a:p>
        </p:txBody>
      </p:sp>
    </p:spTree>
    <p:extLst>
      <p:ext uri="{BB962C8B-B14F-4D97-AF65-F5344CB8AC3E}">
        <p14:creationId xmlns:p14="http://schemas.microsoft.com/office/powerpoint/2010/main" val="36124562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CDDEDFB-17EF-46D6-A3F1-938BB7173571}"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9ECAE4D6-284C-4EEF-BE6E-25F5D4175CF2}" type="slidenum">
              <a:rPr lang="es-MX" smtClean="0"/>
              <a:t>‹Nº›</a:t>
            </a:fld>
            <a:endParaRPr lang="es-MX" dirty="0"/>
          </a:p>
        </p:txBody>
      </p:sp>
    </p:spTree>
    <p:extLst>
      <p:ext uri="{BB962C8B-B14F-4D97-AF65-F5344CB8AC3E}">
        <p14:creationId xmlns:p14="http://schemas.microsoft.com/office/powerpoint/2010/main" val="16762045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CDDEDFB-17EF-46D6-A3F1-938BB7173571}"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9ECAE4D6-284C-4EEF-BE6E-25F5D4175CF2}" type="slidenum">
              <a:rPr lang="es-MX" smtClean="0"/>
              <a:t>‹Nº›</a:t>
            </a:fld>
            <a:endParaRPr lang="es-MX" dirty="0"/>
          </a:p>
        </p:txBody>
      </p:sp>
    </p:spTree>
    <p:extLst>
      <p:ext uri="{BB962C8B-B14F-4D97-AF65-F5344CB8AC3E}">
        <p14:creationId xmlns:p14="http://schemas.microsoft.com/office/powerpoint/2010/main" val="10532025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CEE489DA-FE68-49F7-B650-4C05269FD27B}"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585C52EB-801D-4EA0-BAE1-C7432D0A7973}" type="slidenum">
              <a:rPr lang="es-MX" smtClean="0"/>
              <a:t>‹Nº›</a:t>
            </a:fld>
            <a:endParaRPr lang="es-MX" dirty="0"/>
          </a:p>
        </p:txBody>
      </p:sp>
    </p:spTree>
    <p:extLst>
      <p:ext uri="{BB962C8B-B14F-4D97-AF65-F5344CB8AC3E}">
        <p14:creationId xmlns:p14="http://schemas.microsoft.com/office/powerpoint/2010/main" val="29994937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EE489DA-FE68-49F7-B650-4C05269FD27B}"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585C52EB-801D-4EA0-BAE1-C7432D0A7973}" type="slidenum">
              <a:rPr lang="es-MX" smtClean="0"/>
              <a:t>‹Nº›</a:t>
            </a:fld>
            <a:endParaRPr lang="es-MX" dirty="0"/>
          </a:p>
        </p:txBody>
      </p:sp>
    </p:spTree>
    <p:extLst>
      <p:ext uri="{BB962C8B-B14F-4D97-AF65-F5344CB8AC3E}">
        <p14:creationId xmlns:p14="http://schemas.microsoft.com/office/powerpoint/2010/main" val="30361959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E489DA-FE68-49F7-B650-4C05269FD27B}"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585C52EB-801D-4EA0-BAE1-C7432D0A7973}" type="slidenum">
              <a:rPr lang="es-MX" smtClean="0"/>
              <a:t>‹Nº›</a:t>
            </a:fld>
            <a:endParaRPr lang="es-MX" dirty="0"/>
          </a:p>
        </p:txBody>
      </p:sp>
    </p:spTree>
    <p:extLst>
      <p:ext uri="{BB962C8B-B14F-4D97-AF65-F5344CB8AC3E}">
        <p14:creationId xmlns:p14="http://schemas.microsoft.com/office/powerpoint/2010/main" val="28507700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CEE489DA-FE68-49F7-B650-4C05269FD27B}" type="datetimeFigureOut">
              <a:rPr lang="es-MX" smtClean="0"/>
              <a:t>08/08/2018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585C52EB-801D-4EA0-BAE1-C7432D0A7973}" type="slidenum">
              <a:rPr lang="es-MX" smtClean="0"/>
              <a:t>‹Nº›</a:t>
            </a:fld>
            <a:endParaRPr lang="es-MX" dirty="0"/>
          </a:p>
        </p:txBody>
      </p:sp>
    </p:spTree>
    <p:extLst>
      <p:ext uri="{BB962C8B-B14F-4D97-AF65-F5344CB8AC3E}">
        <p14:creationId xmlns:p14="http://schemas.microsoft.com/office/powerpoint/2010/main" val="7012268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EE489DA-FE68-49F7-B650-4C05269FD27B}" type="datetimeFigureOut">
              <a:rPr lang="es-MX" smtClean="0"/>
              <a:t>08/08/2018</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585C52EB-801D-4EA0-BAE1-C7432D0A7973}" type="slidenum">
              <a:rPr lang="es-MX" smtClean="0"/>
              <a:t>‹Nº›</a:t>
            </a:fld>
            <a:endParaRPr lang="es-MX" dirty="0"/>
          </a:p>
        </p:txBody>
      </p:sp>
    </p:spTree>
    <p:extLst>
      <p:ext uri="{BB962C8B-B14F-4D97-AF65-F5344CB8AC3E}">
        <p14:creationId xmlns:p14="http://schemas.microsoft.com/office/powerpoint/2010/main" val="324343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80479"/>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DC930891-2A63-4304-BAB2-1E3322EB568E}" type="datetimeFigureOut">
              <a:rPr lang="es-MX" smtClean="0"/>
              <a:t>08/08/2018</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63B847FB-557D-4DBB-8BB2-AD144AB81FE5}" type="slidenum">
              <a:rPr lang="es-MX" smtClean="0"/>
              <a:t>‹Nº›</a:t>
            </a:fld>
            <a:endParaRPr lang="es-MX" dirty="0"/>
          </a:p>
        </p:txBody>
      </p:sp>
    </p:spTree>
    <p:extLst>
      <p:ext uri="{BB962C8B-B14F-4D97-AF65-F5344CB8AC3E}">
        <p14:creationId xmlns:p14="http://schemas.microsoft.com/office/powerpoint/2010/main" val="22994099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CEE489DA-FE68-49F7-B650-4C05269FD27B}" type="datetimeFigureOut">
              <a:rPr lang="es-MX" smtClean="0"/>
              <a:t>08/08/2018</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585C52EB-801D-4EA0-BAE1-C7432D0A7973}" type="slidenum">
              <a:rPr lang="es-MX" smtClean="0"/>
              <a:t>‹Nº›</a:t>
            </a:fld>
            <a:endParaRPr lang="es-MX" dirty="0"/>
          </a:p>
        </p:txBody>
      </p:sp>
    </p:spTree>
    <p:extLst>
      <p:ext uri="{BB962C8B-B14F-4D97-AF65-F5344CB8AC3E}">
        <p14:creationId xmlns:p14="http://schemas.microsoft.com/office/powerpoint/2010/main" val="12914342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E489DA-FE68-49F7-B650-4C05269FD27B}" type="datetimeFigureOut">
              <a:rPr lang="es-MX" smtClean="0"/>
              <a:t>08/08/2018</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585C52EB-801D-4EA0-BAE1-C7432D0A7973}" type="slidenum">
              <a:rPr lang="es-MX" smtClean="0"/>
              <a:t>‹Nº›</a:t>
            </a:fld>
            <a:endParaRPr lang="es-MX" dirty="0"/>
          </a:p>
        </p:txBody>
      </p:sp>
    </p:spTree>
    <p:extLst>
      <p:ext uri="{BB962C8B-B14F-4D97-AF65-F5344CB8AC3E}">
        <p14:creationId xmlns:p14="http://schemas.microsoft.com/office/powerpoint/2010/main" val="6740805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E489DA-FE68-49F7-B650-4C05269FD27B}" type="datetimeFigureOut">
              <a:rPr lang="es-MX" smtClean="0"/>
              <a:t>08/08/2018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585C52EB-801D-4EA0-BAE1-C7432D0A7973}" type="slidenum">
              <a:rPr lang="es-MX" smtClean="0"/>
              <a:t>‹Nº›</a:t>
            </a:fld>
            <a:endParaRPr lang="es-MX" dirty="0"/>
          </a:p>
        </p:txBody>
      </p:sp>
    </p:spTree>
    <p:extLst>
      <p:ext uri="{BB962C8B-B14F-4D97-AF65-F5344CB8AC3E}">
        <p14:creationId xmlns:p14="http://schemas.microsoft.com/office/powerpoint/2010/main" val="42226685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E489DA-FE68-49F7-B650-4C05269FD27B}" type="datetimeFigureOut">
              <a:rPr lang="es-MX" smtClean="0"/>
              <a:t>08/08/2018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585C52EB-801D-4EA0-BAE1-C7432D0A7973}" type="slidenum">
              <a:rPr lang="es-MX" smtClean="0"/>
              <a:t>‹Nº›</a:t>
            </a:fld>
            <a:endParaRPr lang="es-MX" dirty="0"/>
          </a:p>
        </p:txBody>
      </p:sp>
    </p:spTree>
    <p:extLst>
      <p:ext uri="{BB962C8B-B14F-4D97-AF65-F5344CB8AC3E}">
        <p14:creationId xmlns:p14="http://schemas.microsoft.com/office/powerpoint/2010/main" val="12648732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EE489DA-FE68-49F7-B650-4C05269FD27B}"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585C52EB-801D-4EA0-BAE1-C7432D0A7973}" type="slidenum">
              <a:rPr lang="es-MX" smtClean="0"/>
              <a:t>‹Nº›</a:t>
            </a:fld>
            <a:endParaRPr lang="es-MX" dirty="0"/>
          </a:p>
        </p:txBody>
      </p:sp>
    </p:spTree>
    <p:extLst>
      <p:ext uri="{BB962C8B-B14F-4D97-AF65-F5344CB8AC3E}">
        <p14:creationId xmlns:p14="http://schemas.microsoft.com/office/powerpoint/2010/main" val="20349689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EE489DA-FE68-49F7-B650-4C05269FD27B}"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585C52EB-801D-4EA0-BAE1-C7432D0A7973}" type="slidenum">
              <a:rPr lang="es-MX" smtClean="0"/>
              <a:t>‹Nº›</a:t>
            </a:fld>
            <a:endParaRPr lang="es-MX" dirty="0"/>
          </a:p>
        </p:txBody>
      </p:sp>
    </p:spTree>
    <p:extLst>
      <p:ext uri="{BB962C8B-B14F-4D97-AF65-F5344CB8AC3E}">
        <p14:creationId xmlns:p14="http://schemas.microsoft.com/office/powerpoint/2010/main" val="26849061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85B8135-1243-412A-97D8-DB1F7C3FEC5E}"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2ED8BE55-8158-4666-99AF-A378931D4D63}" type="slidenum">
              <a:rPr lang="es-MX" smtClean="0"/>
              <a:t>‹Nº›</a:t>
            </a:fld>
            <a:endParaRPr lang="es-MX" dirty="0"/>
          </a:p>
        </p:txBody>
      </p:sp>
    </p:spTree>
    <p:extLst>
      <p:ext uri="{BB962C8B-B14F-4D97-AF65-F5344CB8AC3E}">
        <p14:creationId xmlns:p14="http://schemas.microsoft.com/office/powerpoint/2010/main" val="25910780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85B8135-1243-412A-97D8-DB1F7C3FEC5E}"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2ED8BE55-8158-4666-99AF-A378931D4D63}" type="slidenum">
              <a:rPr lang="es-MX" smtClean="0"/>
              <a:t>‹Nº›</a:t>
            </a:fld>
            <a:endParaRPr lang="es-MX" dirty="0"/>
          </a:p>
        </p:txBody>
      </p:sp>
    </p:spTree>
    <p:extLst>
      <p:ext uri="{BB962C8B-B14F-4D97-AF65-F5344CB8AC3E}">
        <p14:creationId xmlns:p14="http://schemas.microsoft.com/office/powerpoint/2010/main" val="598073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85B8135-1243-412A-97D8-DB1F7C3FEC5E}"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2ED8BE55-8158-4666-99AF-A378931D4D63}" type="slidenum">
              <a:rPr lang="es-MX" smtClean="0"/>
              <a:t>‹Nº›</a:t>
            </a:fld>
            <a:endParaRPr lang="es-MX" dirty="0"/>
          </a:p>
        </p:txBody>
      </p:sp>
    </p:spTree>
    <p:extLst>
      <p:ext uri="{BB962C8B-B14F-4D97-AF65-F5344CB8AC3E}">
        <p14:creationId xmlns:p14="http://schemas.microsoft.com/office/powerpoint/2010/main" val="39119864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485B8135-1243-412A-97D8-DB1F7C3FEC5E}" type="datetimeFigureOut">
              <a:rPr lang="es-MX" smtClean="0"/>
              <a:t>08/08/2018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2ED8BE55-8158-4666-99AF-A378931D4D63}" type="slidenum">
              <a:rPr lang="es-MX" smtClean="0"/>
              <a:t>‹Nº›</a:t>
            </a:fld>
            <a:endParaRPr lang="es-MX" dirty="0"/>
          </a:p>
        </p:txBody>
      </p:sp>
    </p:spTree>
    <p:extLst>
      <p:ext uri="{BB962C8B-B14F-4D97-AF65-F5344CB8AC3E}">
        <p14:creationId xmlns:p14="http://schemas.microsoft.com/office/powerpoint/2010/main" val="2668770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80479"/>
          </a:xfrm>
          <a:prstGeom prst="rect">
            <a:avLst/>
          </a:prstGeom>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DC930891-2A63-4304-BAB2-1E3322EB568E}" type="datetimeFigureOut">
              <a:rPr lang="es-MX" smtClean="0"/>
              <a:t>08/08/2018</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63B847FB-557D-4DBB-8BB2-AD144AB81FE5}" type="slidenum">
              <a:rPr lang="es-MX" smtClean="0"/>
              <a:t>‹Nº›</a:t>
            </a:fld>
            <a:endParaRPr lang="es-MX" dirty="0"/>
          </a:p>
        </p:txBody>
      </p:sp>
    </p:spTree>
    <p:extLst>
      <p:ext uri="{BB962C8B-B14F-4D97-AF65-F5344CB8AC3E}">
        <p14:creationId xmlns:p14="http://schemas.microsoft.com/office/powerpoint/2010/main" val="28086375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485B8135-1243-412A-97D8-DB1F7C3FEC5E}" type="datetimeFigureOut">
              <a:rPr lang="es-MX" smtClean="0"/>
              <a:t>08/08/2018</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2ED8BE55-8158-4666-99AF-A378931D4D63}" type="slidenum">
              <a:rPr lang="es-MX" smtClean="0"/>
              <a:t>‹Nº›</a:t>
            </a:fld>
            <a:endParaRPr lang="es-MX" dirty="0"/>
          </a:p>
        </p:txBody>
      </p:sp>
    </p:spTree>
    <p:extLst>
      <p:ext uri="{BB962C8B-B14F-4D97-AF65-F5344CB8AC3E}">
        <p14:creationId xmlns:p14="http://schemas.microsoft.com/office/powerpoint/2010/main" val="25788081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485B8135-1243-412A-97D8-DB1F7C3FEC5E}" type="datetimeFigureOut">
              <a:rPr lang="es-MX" smtClean="0"/>
              <a:t>08/08/2018</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2ED8BE55-8158-4666-99AF-A378931D4D63}" type="slidenum">
              <a:rPr lang="es-MX" smtClean="0"/>
              <a:t>‹Nº›</a:t>
            </a:fld>
            <a:endParaRPr lang="es-MX" dirty="0"/>
          </a:p>
        </p:txBody>
      </p:sp>
    </p:spTree>
    <p:extLst>
      <p:ext uri="{BB962C8B-B14F-4D97-AF65-F5344CB8AC3E}">
        <p14:creationId xmlns:p14="http://schemas.microsoft.com/office/powerpoint/2010/main" val="5360996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85B8135-1243-412A-97D8-DB1F7C3FEC5E}" type="datetimeFigureOut">
              <a:rPr lang="es-MX" smtClean="0"/>
              <a:t>08/08/2018</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2ED8BE55-8158-4666-99AF-A378931D4D63}" type="slidenum">
              <a:rPr lang="es-MX" smtClean="0"/>
              <a:t>‹Nº›</a:t>
            </a:fld>
            <a:endParaRPr lang="es-MX" dirty="0"/>
          </a:p>
        </p:txBody>
      </p:sp>
    </p:spTree>
    <p:extLst>
      <p:ext uri="{BB962C8B-B14F-4D97-AF65-F5344CB8AC3E}">
        <p14:creationId xmlns:p14="http://schemas.microsoft.com/office/powerpoint/2010/main" val="9876147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85B8135-1243-412A-97D8-DB1F7C3FEC5E}" type="datetimeFigureOut">
              <a:rPr lang="es-MX" smtClean="0"/>
              <a:t>08/08/2018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2ED8BE55-8158-4666-99AF-A378931D4D63}" type="slidenum">
              <a:rPr lang="es-MX" smtClean="0"/>
              <a:t>‹Nº›</a:t>
            </a:fld>
            <a:endParaRPr lang="es-MX" dirty="0"/>
          </a:p>
        </p:txBody>
      </p:sp>
    </p:spTree>
    <p:extLst>
      <p:ext uri="{BB962C8B-B14F-4D97-AF65-F5344CB8AC3E}">
        <p14:creationId xmlns:p14="http://schemas.microsoft.com/office/powerpoint/2010/main" val="39834063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85B8135-1243-412A-97D8-DB1F7C3FEC5E}" type="datetimeFigureOut">
              <a:rPr lang="es-MX" smtClean="0"/>
              <a:t>08/08/2018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2ED8BE55-8158-4666-99AF-A378931D4D63}" type="slidenum">
              <a:rPr lang="es-MX" smtClean="0"/>
              <a:t>‹Nº›</a:t>
            </a:fld>
            <a:endParaRPr lang="es-MX" dirty="0"/>
          </a:p>
        </p:txBody>
      </p:sp>
    </p:spTree>
    <p:extLst>
      <p:ext uri="{BB962C8B-B14F-4D97-AF65-F5344CB8AC3E}">
        <p14:creationId xmlns:p14="http://schemas.microsoft.com/office/powerpoint/2010/main" val="33453415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85B8135-1243-412A-97D8-DB1F7C3FEC5E}"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2ED8BE55-8158-4666-99AF-A378931D4D63}" type="slidenum">
              <a:rPr lang="es-MX" smtClean="0"/>
              <a:t>‹Nº›</a:t>
            </a:fld>
            <a:endParaRPr lang="es-MX" dirty="0"/>
          </a:p>
        </p:txBody>
      </p:sp>
    </p:spTree>
    <p:extLst>
      <p:ext uri="{BB962C8B-B14F-4D97-AF65-F5344CB8AC3E}">
        <p14:creationId xmlns:p14="http://schemas.microsoft.com/office/powerpoint/2010/main" val="6402591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85B8135-1243-412A-97D8-DB1F7C3FEC5E}" type="datetimeFigureOut">
              <a:rPr lang="es-MX" smtClean="0"/>
              <a:t>08/08/2018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2ED8BE55-8158-4666-99AF-A378931D4D63}" type="slidenum">
              <a:rPr lang="es-MX" smtClean="0"/>
              <a:t>‹Nº›</a:t>
            </a:fld>
            <a:endParaRPr lang="es-MX" dirty="0"/>
          </a:p>
        </p:txBody>
      </p:sp>
    </p:spTree>
    <p:extLst>
      <p:ext uri="{BB962C8B-B14F-4D97-AF65-F5344CB8AC3E}">
        <p14:creationId xmlns:p14="http://schemas.microsoft.com/office/powerpoint/2010/main" val="394721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DC930891-2A63-4304-BAB2-1E3322EB568E}" type="datetimeFigureOut">
              <a:rPr lang="es-MX" smtClean="0"/>
              <a:t>08/08/2018</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63B847FB-557D-4DBB-8BB2-AD144AB81FE5}" type="slidenum">
              <a:rPr lang="es-MX" smtClean="0"/>
              <a:t>‹Nº›</a:t>
            </a:fld>
            <a:endParaRPr lang="es-MX" dirty="0"/>
          </a:p>
        </p:txBody>
      </p:sp>
    </p:spTree>
    <p:extLst>
      <p:ext uri="{BB962C8B-B14F-4D97-AF65-F5344CB8AC3E}">
        <p14:creationId xmlns:p14="http://schemas.microsoft.com/office/powerpoint/2010/main" val="1176642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DC930891-2A63-4304-BAB2-1E3322EB568E}" type="datetimeFigureOut">
              <a:rPr lang="es-MX" smtClean="0"/>
              <a:t>08/08/2018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63B847FB-557D-4DBB-8BB2-AD144AB81FE5}" type="slidenum">
              <a:rPr lang="es-MX" smtClean="0"/>
              <a:t>‹Nº›</a:t>
            </a:fld>
            <a:endParaRPr lang="es-MX" dirty="0"/>
          </a:p>
        </p:txBody>
      </p:sp>
    </p:spTree>
    <p:extLst>
      <p:ext uri="{BB962C8B-B14F-4D97-AF65-F5344CB8AC3E}">
        <p14:creationId xmlns:p14="http://schemas.microsoft.com/office/powerpoint/2010/main" val="424747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DC930891-2A63-4304-BAB2-1E3322EB568E}" type="datetimeFigureOut">
              <a:rPr lang="es-MX" smtClean="0"/>
              <a:t>08/08/2018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63B847FB-557D-4DBB-8BB2-AD144AB81FE5}" type="slidenum">
              <a:rPr lang="es-MX" smtClean="0"/>
              <a:t>‹Nº›</a:t>
            </a:fld>
            <a:endParaRPr lang="es-MX" dirty="0"/>
          </a:p>
        </p:txBody>
      </p:sp>
    </p:spTree>
    <p:extLst>
      <p:ext uri="{BB962C8B-B14F-4D97-AF65-F5344CB8AC3E}">
        <p14:creationId xmlns:p14="http://schemas.microsoft.com/office/powerpoint/2010/main" val="2381529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5" name="4 Marcador de pie de página"/>
          <p:cNvSpPr>
            <a:spLocks noGrp="1"/>
          </p:cNvSpPr>
          <p:nvPr>
            <p:ph type="ftr" sz="quarter" idx="3"/>
          </p:nvPr>
        </p:nvSpPr>
        <p:spPr>
          <a:xfrm>
            <a:off x="3124200" y="62373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847FB-557D-4DBB-8BB2-AD144AB81FE5}" type="slidenum">
              <a:rPr lang="es-MX" smtClean="0"/>
              <a:t>‹Nº›</a:t>
            </a:fld>
            <a:endParaRPr lang="es-MX" dirty="0"/>
          </a:p>
        </p:txBody>
      </p:sp>
      <p:pic>
        <p:nvPicPr>
          <p:cNvPr id="1027" name="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23528" y="260648"/>
            <a:ext cx="822145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05870" y="6237312"/>
            <a:ext cx="813911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758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D5618-F17C-4F94-A75F-374DF456CBEF}" type="datetimeFigureOut">
              <a:rPr lang="es-MX" smtClean="0"/>
              <a:t>08/08/2018</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4B46E-E662-48CA-918C-9560B4428DC9}" type="slidenum">
              <a:rPr lang="es-MX" smtClean="0"/>
              <a:t>‹Nº›</a:t>
            </a:fld>
            <a:endParaRPr lang="es-MX" dirty="0"/>
          </a:p>
        </p:txBody>
      </p:sp>
    </p:spTree>
    <p:extLst>
      <p:ext uri="{BB962C8B-B14F-4D97-AF65-F5344CB8AC3E}">
        <p14:creationId xmlns:p14="http://schemas.microsoft.com/office/powerpoint/2010/main" val="5350091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84871-D9BD-4BEE-B9D5-EB369067EDF6}" type="datetimeFigureOut">
              <a:rPr lang="es-MX" smtClean="0"/>
              <a:t>08/08/2018</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43C1F-42A6-4DFD-A54F-9D01C649E527}" type="slidenum">
              <a:rPr lang="es-MX" smtClean="0"/>
              <a:t>‹Nº›</a:t>
            </a:fld>
            <a:endParaRPr lang="es-MX" dirty="0"/>
          </a:p>
        </p:txBody>
      </p:sp>
    </p:spTree>
    <p:extLst>
      <p:ext uri="{BB962C8B-B14F-4D97-AF65-F5344CB8AC3E}">
        <p14:creationId xmlns:p14="http://schemas.microsoft.com/office/powerpoint/2010/main" val="40948325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DEDFB-17EF-46D6-A3F1-938BB7173571}" type="datetimeFigureOut">
              <a:rPr lang="es-MX" smtClean="0"/>
              <a:t>08/08/2018</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AE4D6-284C-4EEF-BE6E-25F5D4175CF2}" type="slidenum">
              <a:rPr lang="es-MX" smtClean="0"/>
              <a:t>‹Nº›</a:t>
            </a:fld>
            <a:endParaRPr lang="es-MX" dirty="0"/>
          </a:p>
        </p:txBody>
      </p:sp>
    </p:spTree>
    <p:extLst>
      <p:ext uri="{BB962C8B-B14F-4D97-AF65-F5344CB8AC3E}">
        <p14:creationId xmlns:p14="http://schemas.microsoft.com/office/powerpoint/2010/main" val="23279637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489DA-FE68-49F7-B650-4C05269FD27B}" type="datetimeFigureOut">
              <a:rPr lang="es-MX" smtClean="0"/>
              <a:t>08/08/2018</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C52EB-801D-4EA0-BAE1-C7432D0A7973}" type="slidenum">
              <a:rPr lang="es-MX" smtClean="0"/>
              <a:t>‹Nº›</a:t>
            </a:fld>
            <a:endParaRPr lang="es-MX" dirty="0"/>
          </a:p>
        </p:txBody>
      </p:sp>
    </p:spTree>
    <p:extLst>
      <p:ext uri="{BB962C8B-B14F-4D97-AF65-F5344CB8AC3E}">
        <p14:creationId xmlns:p14="http://schemas.microsoft.com/office/powerpoint/2010/main" val="1851465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B8135-1243-412A-97D8-DB1F7C3FEC5E}" type="datetimeFigureOut">
              <a:rPr lang="es-MX" smtClean="0"/>
              <a:t>08/08/2018</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8BE55-8158-4666-99AF-A378931D4D63}" type="slidenum">
              <a:rPr lang="es-MX" smtClean="0"/>
              <a:t>‹Nº›</a:t>
            </a:fld>
            <a:endParaRPr lang="es-MX" dirty="0"/>
          </a:p>
        </p:txBody>
      </p:sp>
    </p:spTree>
    <p:extLst>
      <p:ext uri="{BB962C8B-B14F-4D97-AF65-F5344CB8AC3E}">
        <p14:creationId xmlns:p14="http://schemas.microsoft.com/office/powerpoint/2010/main" val="744073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hyperlink" Target="http://cvoed.imss.gob.m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tmp"/></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35596" y="1124744"/>
            <a:ext cx="7272808" cy="650503"/>
          </a:xfrm>
        </p:spPr>
        <p:txBody>
          <a:bodyPr/>
          <a:lstStyle/>
          <a:p>
            <a:r>
              <a:rPr lang="es-MX" sz="3600" dirty="0" smtClean="0">
                <a:latin typeface="Arial" panose="020B0604020202020204" pitchFamily="34" charset="0"/>
                <a:cs typeface="Arial" panose="020B0604020202020204" pitchFamily="34" charset="0"/>
              </a:rPr>
              <a:t>Centro Virtual de Operaciones en Emergencias y Desastres</a:t>
            </a:r>
            <a:r>
              <a:rPr lang="es-MX" sz="3600" dirty="0" smtClean="0">
                <a:latin typeface="Arial" panose="020B0604020202020204" pitchFamily="34" charset="0"/>
                <a:cs typeface="Arial" panose="020B0604020202020204" pitchFamily="34" charset="0"/>
              </a:rPr>
              <a:t>  </a:t>
            </a:r>
            <a:endParaRPr lang="es-MX" sz="3600" dirty="0">
              <a:latin typeface="Arial" panose="020B0604020202020204" pitchFamily="34" charset="0"/>
              <a:cs typeface="Arial" panose="020B0604020202020204" pitchFamily="34" charset="0"/>
            </a:endParaRPr>
          </a:p>
        </p:txBody>
      </p:sp>
      <p:sp>
        <p:nvSpPr>
          <p:cNvPr id="3" name="2 Subtítulo"/>
          <p:cNvSpPr>
            <a:spLocks noGrp="1"/>
          </p:cNvSpPr>
          <p:nvPr>
            <p:ph type="subTitle" idx="1"/>
          </p:nvPr>
        </p:nvSpPr>
        <p:spPr>
          <a:xfrm>
            <a:off x="1007604" y="5085184"/>
            <a:ext cx="7128792" cy="694928"/>
          </a:xfrm>
        </p:spPr>
        <p:txBody>
          <a:bodyPr>
            <a:normAutofit/>
          </a:bodyPr>
          <a:lstStyle/>
          <a:p>
            <a:r>
              <a:rPr lang="es-MX" sz="2800" dirty="0" smtClean="0">
                <a:solidFill>
                  <a:schemeClr val="tx1"/>
                </a:solidFill>
                <a:latin typeface="Arial" panose="020B0604020202020204" pitchFamily="34" charset="0"/>
                <a:cs typeface="Arial" panose="020B0604020202020204" pitchFamily="34" charset="0"/>
              </a:rPr>
              <a:t>Tema 1: Generalidades</a:t>
            </a:r>
            <a:endParaRPr lang="es-MX" sz="2800" dirty="0">
              <a:solidFill>
                <a:schemeClr val="tx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843" y="2636912"/>
            <a:ext cx="2808311" cy="2228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1043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5001419"/>
          </a:xfrm>
        </p:spPr>
        <p:txBody>
          <a:bodyPr>
            <a:normAutofit fontScale="92500" lnSpcReduction="10000"/>
          </a:bodyPr>
          <a:lstStyle/>
          <a:p>
            <a:pPr marL="0" indent="0" algn="just">
              <a:buNone/>
            </a:pPr>
            <a:r>
              <a:rPr lang="es-MX" sz="1800" b="1" dirty="0" smtClean="0">
                <a:latin typeface="Arial" pitchFamily="34" charset="0"/>
                <a:cs typeface="Arial" pitchFamily="34" charset="0"/>
              </a:rPr>
              <a:t>Actividades </a:t>
            </a:r>
            <a:r>
              <a:rPr lang="es-MX" sz="1800" b="1" dirty="0" smtClean="0">
                <a:latin typeface="Arial" pitchFamily="34" charset="0"/>
                <a:cs typeface="Arial" pitchFamily="34" charset="0"/>
              </a:rPr>
              <a:t>específicas</a:t>
            </a:r>
            <a:endParaRPr lang="es-MX" sz="1800" b="1" dirty="0" smtClean="0">
              <a:latin typeface="Arial" pitchFamily="34" charset="0"/>
              <a:cs typeface="Arial" pitchFamily="34" charset="0"/>
            </a:endParaRPr>
          </a:p>
          <a:p>
            <a:pPr marL="0" indent="0" algn="just">
              <a:buNone/>
            </a:pPr>
            <a:endParaRPr lang="es-MX" sz="1800" dirty="0">
              <a:latin typeface="Arial" pitchFamily="34" charset="0"/>
              <a:cs typeface="Arial" pitchFamily="34" charset="0"/>
            </a:endParaRPr>
          </a:p>
          <a:p>
            <a:pPr marL="0" indent="0" algn="just">
              <a:buNone/>
            </a:pPr>
            <a:r>
              <a:rPr lang="es-MX" sz="1800" dirty="0">
                <a:latin typeface="Arial" pitchFamily="34" charset="0"/>
                <a:cs typeface="Arial" pitchFamily="34" charset="0"/>
              </a:rPr>
              <a:t>• Ser  una  plataforma  informática  que  permita  mantener  </a:t>
            </a:r>
            <a:r>
              <a:rPr lang="es-MX" sz="1800" dirty="0" smtClean="0">
                <a:latin typeface="Arial" pitchFamily="34" charset="0"/>
                <a:cs typeface="Arial" pitchFamily="34" charset="0"/>
              </a:rPr>
              <a:t>comunicación constante</a:t>
            </a:r>
            <a:r>
              <a:rPr lang="es-MX" sz="1800" dirty="0">
                <a:latin typeface="Arial" pitchFamily="34" charset="0"/>
                <a:cs typeface="Arial" pitchFamily="34" charset="0"/>
              </a:rPr>
              <a:t>,  buena  coordinación  y  respuesta  inmediata  ante  una  </a:t>
            </a:r>
            <a:r>
              <a:rPr lang="es-MX" sz="1800" dirty="0" smtClean="0">
                <a:latin typeface="Arial" pitchFamily="34" charset="0"/>
                <a:cs typeface="Arial" pitchFamily="34" charset="0"/>
              </a:rPr>
              <a:t>situación de crisis, emergencia </a:t>
            </a:r>
            <a:r>
              <a:rPr lang="es-MX" sz="1800" dirty="0">
                <a:latin typeface="Arial" pitchFamily="34" charset="0"/>
                <a:cs typeface="Arial" pitchFamily="34" charset="0"/>
              </a:rPr>
              <a:t>o desastre en cualquier unidad operativa del IMSS</a:t>
            </a:r>
            <a:r>
              <a:rPr lang="es-MX" sz="1800" dirty="0" smtClean="0">
                <a:latin typeface="Arial" pitchFamily="34" charset="0"/>
                <a:cs typeface="Arial" pitchFamily="34" charset="0"/>
              </a:rPr>
              <a:t>.</a:t>
            </a:r>
          </a:p>
          <a:p>
            <a:pPr marL="0" indent="0" algn="just">
              <a:buNone/>
            </a:pPr>
            <a:r>
              <a:rPr lang="es-MX" sz="1800" dirty="0" smtClean="0">
                <a:latin typeface="Arial" pitchFamily="34" charset="0"/>
                <a:cs typeface="Arial" pitchFamily="34" charset="0"/>
              </a:rPr>
              <a:t> </a:t>
            </a:r>
            <a:endParaRPr lang="es-MX" sz="1800" dirty="0">
              <a:latin typeface="Arial" pitchFamily="34" charset="0"/>
              <a:cs typeface="Arial" pitchFamily="34" charset="0"/>
            </a:endParaRPr>
          </a:p>
          <a:p>
            <a:pPr marL="0" indent="0" algn="just">
              <a:buNone/>
            </a:pPr>
            <a:r>
              <a:rPr lang="es-MX" sz="1800" dirty="0">
                <a:latin typeface="Arial" pitchFamily="34" charset="0"/>
                <a:cs typeface="Arial" pitchFamily="34" charset="0"/>
              </a:rPr>
              <a:t>• Contar  con  un  notificador  que  en  caso  de  alguna  emergencia  o  </a:t>
            </a:r>
            <a:r>
              <a:rPr lang="es-MX" sz="1800" dirty="0" smtClean="0">
                <a:latin typeface="Arial" pitchFamily="34" charset="0"/>
                <a:cs typeface="Arial" pitchFamily="34" charset="0"/>
              </a:rPr>
              <a:t>desastre permita  </a:t>
            </a:r>
            <a:r>
              <a:rPr lang="es-MX" sz="1800" dirty="0">
                <a:latin typeface="Arial" pitchFamily="34" charset="0"/>
                <a:cs typeface="Arial" pitchFamily="34" charset="0"/>
              </a:rPr>
              <a:t>a  cualquier  inmueble,  en  cualquier  parte  del  país,  emitir  </a:t>
            </a:r>
            <a:r>
              <a:rPr lang="es-MX" sz="1800" dirty="0" smtClean="0">
                <a:latin typeface="Arial" pitchFamily="34" charset="0"/>
                <a:cs typeface="Arial" pitchFamily="34" charset="0"/>
              </a:rPr>
              <a:t>su notificación </a:t>
            </a:r>
            <a:r>
              <a:rPr lang="es-MX" sz="1800" dirty="0">
                <a:latin typeface="Arial" pitchFamily="34" charset="0"/>
                <a:cs typeface="Arial" pitchFamily="34" charset="0"/>
              </a:rPr>
              <a:t>de emergencia.</a:t>
            </a:r>
          </a:p>
          <a:p>
            <a:pPr marL="0" indent="0" algn="just">
              <a:buNone/>
            </a:pPr>
            <a:endParaRPr lang="es-MX" sz="1800" dirty="0" smtClean="0">
              <a:latin typeface="Arial" pitchFamily="34" charset="0"/>
              <a:cs typeface="Arial" pitchFamily="34" charset="0"/>
            </a:endParaRPr>
          </a:p>
          <a:p>
            <a:pPr marL="0" indent="0" algn="just">
              <a:buNone/>
            </a:pPr>
            <a:r>
              <a:rPr lang="es-MX" sz="1800" dirty="0" smtClean="0">
                <a:latin typeface="Arial" pitchFamily="34" charset="0"/>
                <a:cs typeface="Arial" pitchFamily="34" charset="0"/>
              </a:rPr>
              <a:t>• </a:t>
            </a:r>
            <a:r>
              <a:rPr lang="es-MX" sz="1800" dirty="0">
                <a:latin typeface="Arial" pitchFamily="34" charset="0"/>
                <a:cs typeface="Arial" pitchFamily="34" charset="0"/>
              </a:rPr>
              <a:t>Construir  directorios  internos  actualizados  de  los  cuerpos  de  gobierno  </a:t>
            </a:r>
            <a:r>
              <a:rPr lang="es-MX" sz="1800" dirty="0" smtClean="0">
                <a:latin typeface="Arial" pitchFamily="34" charset="0"/>
                <a:cs typeface="Arial" pitchFamily="34" charset="0"/>
              </a:rPr>
              <a:t>de las  </a:t>
            </a:r>
            <a:r>
              <a:rPr lang="es-MX" sz="1800" dirty="0">
                <a:latin typeface="Arial" pitchFamily="34" charset="0"/>
                <a:cs typeface="Arial" pitchFamily="34" charset="0"/>
              </a:rPr>
              <a:t>unidades  operativas,  así  como  directorios  externos  con  </a:t>
            </a:r>
            <a:r>
              <a:rPr lang="es-MX" sz="1800" dirty="0" smtClean="0">
                <a:latin typeface="Arial" pitchFamily="34" charset="0"/>
                <a:cs typeface="Arial" pitchFamily="34" charset="0"/>
              </a:rPr>
              <a:t>personas proveedoras  </a:t>
            </a:r>
            <a:r>
              <a:rPr lang="es-MX" sz="1800" dirty="0">
                <a:latin typeface="Arial" pitchFamily="34" charset="0"/>
                <a:cs typeface="Arial" pitchFamily="34" charset="0"/>
              </a:rPr>
              <a:t>o  instituciones  para  poder  interactuar  en  situaciones  </a:t>
            </a:r>
            <a:r>
              <a:rPr lang="es-MX" sz="1800" dirty="0" smtClean="0">
                <a:latin typeface="Arial" pitchFamily="34" charset="0"/>
                <a:cs typeface="Arial" pitchFamily="34" charset="0"/>
              </a:rPr>
              <a:t>de crisis</a:t>
            </a:r>
            <a:r>
              <a:rPr lang="es-MX" sz="1800" dirty="0">
                <a:latin typeface="Arial" pitchFamily="34" charset="0"/>
                <a:cs typeface="Arial" pitchFamily="34" charset="0"/>
              </a:rPr>
              <a:t>, emergencia o desastre.</a:t>
            </a:r>
          </a:p>
          <a:p>
            <a:pPr marL="0" indent="0" algn="just">
              <a:buNone/>
            </a:pPr>
            <a:endParaRPr lang="es-MX" sz="1800" dirty="0" smtClean="0">
              <a:latin typeface="Arial" pitchFamily="34" charset="0"/>
              <a:cs typeface="Arial" pitchFamily="34" charset="0"/>
            </a:endParaRPr>
          </a:p>
          <a:p>
            <a:pPr marL="0" indent="0" algn="just">
              <a:buNone/>
            </a:pPr>
            <a:r>
              <a:rPr lang="es-MX" sz="1800" dirty="0" smtClean="0">
                <a:latin typeface="Arial" pitchFamily="34" charset="0"/>
                <a:cs typeface="Arial" pitchFamily="34" charset="0"/>
              </a:rPr>
              <a:t>• </a:t>
            </a:r>
            <a:r>
              <a:rPr lang="es-MX" sz="1800" dirty="0">
                <a:latin typeface="Arial" pitchFamily="34" charset="0"/>
                <a:cs typeface="Arial" pitchFamily="34" charset="0"/>
              </a:rPr>
              <a:t>Contar  con  un  concentrado  de  catálogos  de  personal,  actividades  </a:t>
            </a:r>
            <a:r>
              <a:rPr lang="es-MX" sz="1800" dirty="0" smtClean="0">
                <a:latin typeface="Arial" pitchFamily="34" charset="0"/>
                <a:cs typeface="Arial" pitchFamily="34" charset="0"/>
              </a:rPr>
              <a:t>y estadísticas  </a:t>
            </a:r>
            <a:r>
              <a:rPr lang="es-MX" sz="1800" dirty="0">
                <a:latin typeface="Arial" pitchFamily="34" charset="0"/>
                <a:cs typeface="Arial" pitchFamily="34" charset="0"/>
              </a:rPr>
              <a:t>de  las  unidades  que  sirvan  como  guía  para  </a:t>
            </a:r>
            <a:r>
              <a:rPr lang="es-MX" sz="1800" dirty="0" smtClean="0">
                <a:latin typeface="Arial" pitchFamily="34" charset="0"/>
                <a:cs typeface="Arial" pitchFamily="34" charset="0"/>
              </a:rPr>
              <a:t>identificar rápidamente  </a:t>
            </a:r>
            <a:r>
              <a:rPr lang="es-MX" sz="1800" dirty="0">
                <a:latin typeface="Arial" pitchFamily="34" charset="0"/>
                <a:cs typeface="Arial" pitchFamily="34" charset="0"/>
              </a:rPr>
              <a:t>las  capacidades  instaladas  frente  a  una  crisis,  emergencia  </a:t>
            </a:r>
            <a:r>
              <a:rPr lang="es-MX" sz="1800" dirty="0" smtClean="0">
                <a:latin typeface="Arial" pitchFamily="34" charset="0"/>
                <a:cs typeface="Arial" pitchFamily="34" charset="0"/>
              </a:rPr>
              <a:t>o desastre</a:t>
            </a:r>
            <a:r>
              <a:rPr lang="es-MX" sz="1800" dirty="0">
                <a:latin typeface="Arial" pitchFamily="34" charset="0"/>
                <a:cs typeface="Arial" pitchFamily="34" charset="0"/>
              </a:rPr>
              <a:t>.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 y="6235700"/>
            <a:ext cx="9144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742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just">
              <a:buNone/>
            </a:pPr>
            <a:r>
              <a:rPr lang="es-MX" sz="1800" dirty="0">
                <a:latin typeface="Arial" panose="020B0604020202020204" pitchFamily="34" charset="0"/>
                <a:cs typeface="Arial" panose="020B0604020202020204" pitchFamily="34" charset="0"/>
              </a:rPr>
              <a:t>• Tener  catálogos  de  la  infraestructura  de  cada  una  de  las  unidades  </a:t>
            </a:r>
            <a:r>
              <a:rPr lang="es-MX" sz="1800" dirty="0" smtClean="0">
                <a:latin typeface="Arial" panose="020B0604020202020204" pitchFamily="34" charset="0"/>
                <a:cs typeface="Arial" panose="020B0604020202020204" pitchFamily="34" charset="0"/>
              </a:rPr>
              <a:t>que permitan </a:t>
            </a:r>
            <a:r>
              <a:rPr lang="es-MX" sz="1800" dirty="0">
                <a:latin typeface="Arial" panose="020B0604020202020204" pitchFamily="34" charset="0"/>
                <a:cs typeface="Arial" panose="020B0604020202020204" pitchFamily="34" charset="0"/>
              </a:rPr>
              <a:t>prever posibles riesgos o amenazas frente a crisis, emergencias o</a:t>
            </a:r>
          </a:p>
          <a:p>
            <a:pPr marL="0" indent="0" algn="just">
              <a:buNone/>
            </a:pPr>
            <a:r>
              <a:rPr lang="es-MX" sz="1800" dirty="0">
                <a:latin typeface="Arial" panose="020B0604020202020204" pitchFamily="34" charset="0"/>
                <a:cs typeface="Arial" panose="020B0604020202020204" pitchFamily="34" charset="0"/>
              </a:rPr>
              <a:t>desastres.</a:t>
            </a:r>
          </a:p>
          <a:p>
            <a:pPr marL="0" indent="0" algn="just">
              <a:buNone/>
            </a:pPr>
            <a:endParaRPr lang="es-MX" sz="1800" dirty="0" smtClean="0">
              <a:latin typeface="Arial" panose="020B0604020202020204" pitchFamily="34" charset="0"/>
              <a:cs typeface="Arial" panose="020B0604020202020204" pitchFamily="34" charset="0"/>
            </a:endParaRPr>
          </a:p>
          <a:p>
            <a:pPr marL="0" indent="0" algn="just">
              <a:buNone/>
            </a:pPr>
            <a:r>
              <a:rPr lang="es-MX" sz="1800" dirty="0" smtClean="0">
                <a:latin typeface="Arial" panose="020B0604020202020204" pitchFamily="34" charset="0"/>
                <a:cs typeface="Arial" panose="020B0604020202020204" pitchFamily="34" charset="0"/>
              </a:rPr>
              <a:t>• </a:t>
            </a:r>
            <a:r>
              <a:rPr lang="es-MX" sz="1800" dirty="0">
                <a:latin typeface="Arial" panose="020B0604020202020204" pitchFamily="34" charset="0"/>
                <a:cs typeface="Arial" panose="020B0604020202020204" pitchFamily="34" charset="0"/>
              </a:rPr>
              <a:t>Elaborar  un  mapa  de  amenazas  externas  en  cada  una  de  las  </a:t>
            </a:r>
            <a:r>
              <a:rPr lang="es-MX" sz="1800" dirty="0" smtClean="0">
                <a:latin typeface="Arial" panose="020B0604020202020204" pitchFamily="34" charset="0"/>
                <a:cs typeface="Arial" panose="020B0604020202020204" pitchFamily="34" charset="0"/>
              </a:rPr>
              <a:t>Unidades Operativas  </a:t>
            </a:r>
            <a:r>
              <a:rPr lang="es-MX" sz="1800" dirty="0">
                <a:latin typeface="Arial" panose="020B0604020202020204" pitchFamily="34" charset="0"/>
                <a:cs typeface="Arial" panose="020B0604020202020204" pitchFamily="34" charset="0"/>
              </a:rPr>
              <a:t>que  permita  visualizar  posibles  riesgos  de  sufrir  un  </a:t>
            </a:r>
            <a:r>
              <a:rPr lang="es-MX" sz="1800" dirty="0" smtClean="0">
                <a:latin typeface="Arial" panose="020B0604020202020204" pitchFamily="34" charset="0"/>
                <a:cs typeface="Arial" panose="020B0604020202020204" pitchFamily="34" charset="0"/>
              </a:rPr>
              <a:t>evento adverso</a:t>
            </a:r>
            <a:r>
              <a:rPr lang="es-MX" sz="1800" dirty="0">
                <a:latin typeface="Arial" panose="020B0604020202020204" pitchFamily="34" charset="0"/>
                <a:cs typeface="Arial" panose="020B0604020202020204" pitchFamily="34" charset="0"/>
              </a:rPr>
              <a:t>.</a:t>
            </a:r>
          </a:p>
          <a:p>
            <a:pPr marL="0" indent="0" algn="just">
              <a:buNone/>
            </a:pPr>
            <a:endParaRPr lang="es-MX" sz="1800" dirty="0" smtClean="0">
              <a:latin typeface="Arial" panose="020B0604020202020204" pitchFamily="34" charset="0"/>
              <a:cs typeface="Arial" panose="020B0604020202020204" pitchFamily="34" charset="0"/>
            </a:endParaRPr>
          </a:p>
          <a:p>
            <a:pPr marL="0" indent="0" algn="just">
              <a:buNone/>
            </a:pPr>
            <a:r>
              <a:rPr lang="es-MX" sz="1800" dirty="0" smtClean="0">
                <a:latin typeface="Arial" panose="020B0604020202020204" pitchFamily="34" charset="0"/>
                <a:cs typeface="Arial" panose="020B0604020202020204" pitchFamily="34" charset="0"/>
              </a:rPr>
              <a:t>• </a:t>
            </a:r>
            <a:r>
              <a:rPr lang="es-MX" sz="1800" dirty="0">
                <a:latin typeface="Arial" panose="020B0604020202020204" pitchFamily="34" charset="0"/>
                <a:cs typeface="Arial" panose="020B0604020202020204" pitchFamily="34" charset="0"/>
              </a:rPr>
              <a:t>Presentar  las  brigadas  de  emergencias  que  cada  unidad  ha  formado,  </a:t>
            </a:r>
            <a:r>
              <a:rPr lang="es-MX" sz="1800" dirty="0" smtClean="0">
                <a:latin typeface="Arial" panose="020B0604020202020204" pitchFamily="34" charset="0"/>
                <a:cs typeface="Arial" panose="020B0604020202020204" pitchFamily="34" charset="0"/>
              </a:rPr>
              <a:t>para hacer </a:t>
            </a:r>
            <a:r>
              <a:rPr lang="es-MX" sz="1800" dirty="0">
                <a:latin typeface="Arial" panose="020B0604020202020204" pitchFamily="34" charset="0"/>
                <a:cs typeface="Arial" panose="020B0604020202020204" pitchFamily="34" charset="0"/>
              </a:rPr>
              <a:t>frente a crisis, emergencias o desastres.</a:t>
            </a:r>
          </a:p>
          <a:p>
            <a:pPr marL="0" indent="0" algn="just">
              <a:buNone/>
            </a:pPr>
            <a:endParaRPr lang="es-MX" sz="1800" dirty="0" smtClean="0">
              <a:latin typeface="Arial" panose="020B0604020202020204" pitchFamily="34" charset="0"/>
              <a:cs typeface="Arial" panose="020B0604020202020204" pitchFamily="34" charset="0"/>
            </a:endParaRPr>
          </a:p>
          <a:p>
            <a:pPr marL="0" indent="0" algn="just">
              <a:buNone/>
            </a:pPr>
            <a:r>
              <a:rPr lang="es-MX" sz="1800" dirty="0" smtClean="0">
                <a:latin typeface="Arial" panose="020B0604020202020204" pitchFamily="34" charset="0"/>
                <a:cs typeface="Arial" panose="020B0604020202020204" pitchFamily="34" charset="0"/>
              </a:rPr>
              <a:t>• </a:t>
            </a:r>
            <a:r>
              <a:rPr lang="es-MX" sz="1800" dirty="0">
                <a:latin typeface="Arial" panose="020B0604020202020204" pitchFamily="34" charset="0"/>
                <a:cs typeface="Arial" panose="020B0604020202020204" pitchFamily="34" charset="0"/>
              </a:rPr>
              <a:t>Ofrecer el concentrado de los procesos críticos que cada Unidad </a:t>
            </a:r>
            <a:r>
              <a:rPr lang="es-MX" sz="1800" dirty="0" smtClean="0">
                <a:latin typeface="Arial" panose="020B0604020202020204" pitchFamily="34" charset="0"/>
                <a:cs typeface="Arial" panose="020B0604020202020204" pitchFamily="34" charset="0"/>
              </a:rPr>
              <a:t>Operativa considera </a:t>
            </a:r>
            <a:r>
              <a:rPr lang="es-MX" sz="1800" dirty="0">
                <a:latin typeface="Arial" panose="020B0604020202020204" pitchFamily="34" charset="0"/>
                <a:cs typeface="Arial" panose="020B0604020202020204" pitchFamily="34" charset="0"/>
              </a:rPr>
              <a:t>prioritarios ante una crisis, emergencia o desastre.</a:t>
            </a:r>
          </a:p>
          <a:p>
            <a:pPr marL="0" indent="0" algn="just">
              <a:buNone/>
            </a:pPr>
            <a:endParaRPr lang="es-MX"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803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MX" sz="1800" dirty="0" smtClean="0">
                <a:latin typeface="Arial" panose="020B0604020202020204" pitchFamily="34" charset="0"/>
                <a:cs typeface="Arial" panose="020B0604020202020204" pitchFamily="34" charset="0"/>
              </a:rPr>
              <a:t>Mostrar  </a:t>
            </a:r>
            <a:r>
              <a:rPr lang="es-MX" sz="1800" dirty="0">
                <a:latin typeface="Arial" panose="020B0604020202020204" pitchFamily="34" charset="0"/>
                <a:cs typeface="Arial" panose="020B0604020202020204" pitchFamily="34" charset="0"/>
              </a:rPr>
              <a:t>las  tarjetas  de  acción  del  personal  en  cada  una  de  las  unidades como  guía  de  actuación  inicial  y  acción  imprescindible  en  un  momento  de crisis, emergencia o desastre</a:t>
            </a:r>
            <a:r>
              <a:rPr lang="es-MX" sz="1800" dirty="0" smtClean="0">
                <a:latin typeface="Arial" pitchFamily="34" charset="0"/>
                <a:cs typeface="Arial" pitchFamily="34" charset="0"/>
              </a:rPr>
              <a:t>.</a:t>
            </a:r>
          </a:p>
          <a:p>
            <a:pPr algn="just"/>
            <a:endParaRPr lang="es-MX" sz="1800" dirty="0" smtClean="0">
              <a:latin typeface="Arial" pitchFamily="34" charset="0"/>
              <a:cs typeface="Arial" pitchFamily="34" charset="0"/>
            </a:endParaRPr>
          </a:p>
          <a:p>
            <a:pPr algn="just"/>
            <a:r>
              <a:rPr lang="es-MX" sz="1800" dirty="0" smtClean="0">
                <a:latin typeface="Arial" pitchFamily="34" charset="0"/>
                <a:cs typeface="Arial" pitchFamily="34" charset="0"/>
              </a:rPr>
              <a:t>Compartir  </a:t>
            </a:r>
            <a:r>
              <a:rPr lang="es-MX" sz="1800" dirty="0">
                <a:latin typeface="Arial" pitchFamily="34" charset="0"/>
                <a:cs typeface="Arial" pitchFamily="34" charset="0"/>
              </a:rPr>
              <a:t>documentos  importantes,  como  guías,  manuales  o  normas  </a:t>
            </a:r>
            <a:r>
              <a:rPr lang="es-MX" sz="1800" dirty="0" smtClean="0">
                <a:latin typeface="Arial" pitchFamily="34" charset="0"/>
                <a:cs typeface="Arial" pitchFamily="34" charset="0"/>
              </a:rPr>
              <a:t>que puedan  </a:t>
            </a:r>
            <a:r>
              <a:rPr lang="es-MX" sz="1800" dirty="0">
                <a:latin typeface="Arial" pitchFamily="34" charset="0"/>
                <a:cs typeface="Arial" pitchFamily="34" charset="0"/>
              </a:rPr>
              <a:t>ser  útiles  para  enfrentar  una  situación  de  crisis,  emergencia  </a:t>
            </a:r>
            <a:r>
              <a:rPr lang="es-MX" sz="1800" dirty="0" smtClean="0">
                <a:latin typeface="Arial" pitchFamily="34" charset="0"/>
                <a:cs typeface="Arial" pitchFamily="34" charset="0"/>
              </a:rPr>
              <a:t>o desastre.</a:t>
            </a:r>
          </a:p>
          <a:p>
            <a:pPr algn="just"/>
            <a:endParaRPr lang="es-MX" sz="1800" dirty="0">
              <a:latin typeface="Arial" pitchFamily="34" charset="0"/>
              <a:cs typeface="Arial" pitchFamily="34" charset="0"/>
            </a:endParaRPr>
          </a:p>
          <a:p>
            <a:pPr algn="just"/>
            <a:r>
              <a:rPr lang="es-MX" sz="1800" dirty="0" smtClean="0">
                <a:latin typeface="Arial" pitchFamily="34" charset="0"/>
                <a:cs typeface="Arial" pitchFamily="34" charset="0"/>
              </a:rPr>
              <a:t>Monitorear</a:t>
            </a:r>
            <a:r>
              <a:rPr lang="es-MX" sz="1800" dirty="0">
                <a:latin typeface="Arial" pitchFamily="34" charset="0"/>
                <a:cs typeface="Arial" pitchFamily="34" charset="0"/>
              </a:rPr>
              <a:t>,  en  un  visor  de  noticias  vía  electrónica,  los  sistemas  </a:t>
            </a:r>
            <a:r>
              <a:rPr lang="es-MX" sz="1800" dirty="0" smtClean="0">
                <a:latin typeface="Arial" pitchFamily="34" charset="0"/>
                <a:cs typeface="Arial" pitchFamily="34" charset="0"/>
              </a:rPr>
              <a:t>de información  </a:t>
            </a:r>
            <a:r>
              <a:rPr lang="es-MX" sz="1800" dirty="0">
                <a:latin typeface="Arial" pitchFamily="34" charset="0"/>
                <a:cs typeface="Arial" pitchFamily="34" charset="0"/>
              </a:rPr>
              <a:t>y  noticiarios  enfocados  en  sismos,  inundaciones  o  </a:t>
            </a:r>
            <a:r>
              <a:rPr lang="es-MX" sz="1800" dirty="0" smtClean="0">
                <a:latin typeface="Arial" pitchFamily="34" charset="0"/>
                <a:cs typeface="Arial" pitchFamily="34" charset="0"/>
              </a:rPr>
              <a:t>cualquier otra </a:t>
            </a:r>
            <a:r>
              <a:rPr lang="es-MX" sz="1800" dirty="0">
                <a:latin typeface="Arial" pitchFamily="34" charset="0"/>
                <a:cs typeface="Arial" pitchFamily="34" charset="0"/>
              </a:rPr>
              <a:t>palabra clave que se le indique al sistema.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3" y="6165304"/>
            <a:ext cx="9358313"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385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908720"/>
            <a:ext cx="8676964" cy="5326980"/>
          </a:xfrm>
        </p:spPr>
        <p:txBody>
          <a:bodyPr>
            <a:normAutofit/>
          </a:bodyPr>
          <a:lstStyle/>
          <a:p>
            <a:pPr marL="0" indent="0" algn="just">
              <a:buNone/>
            </a:pPr>
            <a:r>
              <a:rPr lang="es-MX" sz="2400" b="1" dirty="0">
                <a:latin typeface="Arial" pitchFamily="34" charset="0"/>
                <a:cs typeface="Arial" pitchFamily="34" charset="0"/>
              </a:rPr>
              <a:t>Funciones principales del CVOED</a:t>
            </a:r>
          </a:p>
          <a:p>
            <a:pPr marL="0" indent="0" algn="just">
              <a:buNone/>
            </a:pPr>
            <a:endParaRPr lang="es-MX" sz="1800" dirty="0">
              <a:latin typeface="Arial" pitchFamily="34" charset="0"/>
              <a:cs typeface="Arial" pitchFamily="34" charset="0"/>
            </a:endParaRPr>
          </a:p>
          <a:p>
            <a:pPr algn="just"/>
            <a:r>
              <a:rPr lang="es-MX" sz="1800" dirty="0" smtClean="0">
                <a:latin typeface="Arial" pitchFamily="34" charset="0"/>
                <a:cs typeface="Arial" pitchFamily="34" charset="0"/>
              </a:rPr>
              <a:t>Monitorear </a:t>
            </a:r>
            <a:r>
              <a:rPr lang="es-MX" sz="1800" dirty="0">
                <a:latin typeface="Arial" pitchFamily="34" charset="0"/>
                <a:cs typeface="Arial" pitchFamily="34" charset="0"/>
              </a:rPr>
              <a:t>constantemente la presencia de eventos adversos.</a:t>
            </a:r>
          </a:p>
          <a:p>
            <a:pPr algn="just"/>
            <a:r>
              <a:rPr lang="es-MX" sz="1800" dirty="0" smtClean="0">
                <a:latin typeface="Arial" pitchFamily="34" charset="0"/>
                <a:cs typeface="Arial" pitchFamily="34" charset="0"/>
              </a:rPr>
              <a:t>Recibir </a:t>
            </a:r>
            <a:r>
              <a:rPr lang="es-MX" sz="1800" dirty="0">
                <a:latin typeface="Arial" pitchFamily="34" charset="0"/>
                <a:cs typeface="Arial" pitchFamily="34" charset="0"/>
              </a:rPr>
              <a:t>notificaciones de emergencias en cualquier unidad.</a:t>
            </a:r>
          </a:p>
          <a:p>
            <a:pPr algn="just"/>
            <a:r>
              <a:rPr lang="es-MX" sz="1800" dirty="0" smtClean="0">
                <a:latin typeface="Arial" pitchFamily="34" charset="0"/>
                <a:cs typeface="Arial" pitchFamily="34" charset="0"/>
              </a:rPr>
              <a:t>Recabar </a:t>
            </a:r>
            <a:r>
              <a:rPr lang="es-MX" sz="1800" dirty="0">
                <a:latin typeface="Arial" pitchFamily="34" charset="0"/>
                <a:cs typeface="Arial" pitchFamily="34" charset="0"/>
              </a:rPr>
              <a:t>información de eventos adversos.</a:t>
            </a:r>
          </a:p>
          <a:p>
            <a:pPr algn="just"/>
            <a:r>
              <a:rPr lang="es-MX" sz="1800" dirty="0" smtClean="0">
                <a:latin typeface="Arial" pitchFamily="34" charset="0"/>
                <a:cs typeface="Arial" pitchFamily="34" charset="0"/>
              </a:rPr>
              <a:t>Analizar </a:t>
            </a:r>
            <a:r>
              <a:rPr lang="es-MX" sz="1800" dirty="0">
                <a:latin typeface="Arial" pitchFamily="34" charset="0"/>
                <a:cs typeface="Arial" pitchFamily="34" charset="0"/>
              </a:rPr>
              <a:t>la información </a:t>
            </a:r>
            <a:r>
              <a:rPr lang="es-MX" sz="1800" dirty="0" smtClean="0">
                <a:latin typeface="Arial" pitchFamily="34" charset="0"/>
                <a:cs typeface="Arial" pitchFamily="34" charset="0"/>
              </a:rPr>
              <a:t>recibida. </a:t>
            </a:r>
          </a:p>
          <a:p>
            <a:pPr algn="just"/>
            <a:r>
              <a:rPr lang="es-MX" sz="1800" dirty="0" smtClean="0">
                <a:latin typeface="Arial" pitchFamily="34" charset="0"/>
                <a:cs typeface="Arial" pitchFamily="34" charset="0"/>
              </a:rPr>
              <a:t>Emitir las sugerencias de su área de competencia a la Unidad Operativa    afectada.</a:t>
            </a:r>
          </a:p>
          <a:p>
            <a:pPr algn="just"/>
            <a:r>
              <a:rPr lang="es-MX" sz="1800" dirty="0" smtClean="0">
                <a:latin typeface="Arial" pitchFamily="34" charset="0"/>
                <a:cs typeface="Arial" pitchFamily="34" charset="0"/>
              </a:rPr>
              <a:t>Reportar </a:t>
            </a:r>
            <a:r>
              <a:rPr lang="es-MX" sz="1800" dirty="0">
                <a:latin typeface="Arial" pitchFamily="34" charset="0"/>
                <a:cs typeface="Arial" pitchFamily="34" charset="0"/>
              </a:rPr>
              <a:t>eventos adversos </a:t>
            </a:r>
            <a:r>
              <a:rPr lang="es-MX" sz="1800" dirty="0" smtClean="0">
                <a:latin typeface="Arial" pitchFamily="34" charset="0"/>
                <a:cs typeface="Arial" pitchFamily="34" charset="0"/>
              </a:rPr>
              <a:t>a Dirección de Prestaciones Médicas.</a:t>
            </a:r>
            <a:endParaRPr lang="es-MX" sz="1800" dirty="0">
              <a:latin typeface="Arial" pitchFamily="34" charset="0"/>
              <a:cs typeface="Arial" pitchFamily="34" charset="0"/>
            </a:endParaRPr>
          </a:p>
          <a:p>
            <a:pPr algn="just"/>
            <a:r>
              <a:rPr lang="es-MX" sz="1800" dirty="0" smtClean="0">
                <a:latin typeface="Arial" pitchFamily="34" charset="0"/>
                <a:cs typeface="Arial" pitchFamily="34" charset="0"/>
              </a:rPr>
              <a:t>Ser </a:t>
            </a:r>
            <a:r>
              <a:rPr lang="es-MX" sz="1800" dirty="0">
                <a:latin typeface="Arial" pitchFamily="34" charset="0"/>
                <a:cs typeface="Arial" pitchFamily="34" charset="0"/>
              </a:rPr>
              <a:t>un vínculo entre el área operativa y las áreas de mando.</a:t>
            </a:r>
          </a:p>
          <a:p>
            <a:pPr algn="just"/>
            <a:r>
              <a:rPr lang="es-MX" sz="1800" dirty="0" smtClean="0">
                <a:latin typeface="Arial" pitchFamily="34" charset="0"/>
                <a:cs typeface="Arial" pitchFamily="34" charset="0"/>
              </a:rPr>
              <a:t>Coordinar </a:t>
            </a:r>
            <a:r>
              <a:rPr lang="es-MX" sz="1800" dirty="0">
                <a:latin typeface="Arial" pitchFamily="34" charset="0"/>
                <a:cs typeface="Arial" pitchFamily="34" charset="0"/>
              </a:rPr>
              <a:t>los esfuerzos para enfrentar la emergencia.</a:t>
            </a:r>
          </a:p>
          <a:p>
            <a:pPr algn="just"/>
            <a:r>
              <a:rPr lang="es-MX" sz="1800" dirty="0" smtClean="0">
                <a:latin typeface="Arial" pitchFamily="34" charset="0"/>
                <a:cs typeface="Arial" pitchFamily="34" charset="0"/>
              </a:rPr>
              <a:t>Apoyar </a:t>
            </a:r>
            <a:r>
              <a:rPr lang="es-MX" sz="1800" dirty="0">
                <a:latin typeface="Arial" pitchFamily="34" charset="0"/>
                <a:cs typeface="Arial" pitchFamily="34" charset="0"/>
              </a:rPr>
              <a:t>la toma de </a:t>
            </a:r>
            <a:r>
              <a:rPr lang="es-MX" sz="1800" dirty="0" smtClean="0">
                <a:latin typeface="Arial" pitchFamily="34" charset="0"/>
                <a:cs typeface="Arial" pitchFamily="34" charset="0"/>
              </a:rPr>
              <a:t>decisiones.</a:t>
            </a:r>
          </a:p>
          <a:p>
            <a:pPr algn="just"/>
            <a:r>
              <a:rPr lang="es-MX" sz="1800" dirty="0" smtClean="0">
                <a:latin typeface="Arial" pitchFamily="34" charset="0"/>
                <a:cs typeface="Arial" pitchFamily="34" charset="0"/>
              </a:rPr>
              <a:t>Evaluar </a:t>
            </a:r>
            <a:r>
              <a:rPr lang="es-MX" sz="1800" dirty="0">
                <a:latin typeface="Arial" pitchFamily="34" charset="0"/>
                <a:cs typeface="Arial" pitchFamily="34" charset="0"/>
              </a:rPr>
              <a:t>la actuación en cada evento.</a:t>
            </a:r>
          </a:p>
          <a:p>
            <a:pPr algn="just"/>
            <a:r>
              <a:rPr lang="es-MX" sz="1800" dirty="0" smtClean="0">
                <a:latin typeface="Arial" pitchFamily="34" charset="0"/>
                <a:cs typeface="Arial" pitchFamily="34" charset="0"/>
              </a:rPr>
              <a:t>Realizar </a:t>
            </a:r>
            <a:r>
              <a:rPr lang="es-MX" sz="1800" dirty="0">
                <a:latin typeface="Arial" pitchFamily="34" charset="0"/>
                <a:cs typeface="Arial" pitchFamily="34" charset="0"/>
              </a:rPr>
              <a:t>el reporte de hechos y resultados obtenidos.</a:t>
            </a:r>
          </a:p>
          <a:p>
            <a:pPr algn="just"/>
            <a:r>
              <a:rPr lang="es-MX" sz="1800" dirty="0" smtClean="0">
                <a:latin typeface="Arial" pitchFamily="34" charset="0"/>
                <a:cs typeface="Arial" pitchFamily="34" charset="0"/>
              </a:rPr>
              <a:t>Proponer </a:t>
            </a:r>
            <a:r>
              <a:rPr lang="es-MX" sz="1800" dirty="0">
                <a:latin typeface="Arial" pitchFamily="34" charset="0"/>
                <a:cs typeface="Arial" pitchFamily="34" charset="0"/>
              </a:rPr>
              <a:t>mejora continua al proceso.</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2" descr="mapa_naciona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176" y="4509120"/>
            <a:ext cx="2736304" cy="16561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21364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4360" y="980728"/>
            <a:ext cx="8435280" cy="2664296"/>
          </a:xfrm>
        </p:spPr>
        <p:txBody>
          <a:bodyPr>
            <a:noAutofit/>
          </a:bodyPr>
          <a:lstStyle/>
          <a:p>
            <a:pPr algn="just"/>
            <a:endParaRPr lang="es-ES" sz="2400" dirty="0" smtClean="0"/>
          </a:p>
          <a:p>
            <a:pPr algn="just"/>
            <a:r>
              <a:rPr lang="es-ES" sz="1800" b="1" dirty="0" smtClean="0">
                <a:latin typeface="Arial" panose="020B0604020202020204" pitchFamily="34" charset="0"/>
                <a:cs typeface="Arial" panose="020B0604020202020204" pitchFamily="34" charset="0"/>
              </a:rPr>
              <a:t>El </a:t>
            </a:r>
            <a:r>
              <a:rPr lang="es-ES" sz="1800" b="1" dirty="0">
                <a:latin typeface="Arial" panose="020B0604020202020204" pitchFamily="34" charset="0"/>
                <a:cs typeface="Arial" panose="020B0604020202020204" pitchFamily="34" charset="0"/>
              </a:rPr>
              <a:t>CVOED </a:t>
            </a:r>
            <a:endParaRPr lang="es-ES" sz="1800" b="1" dirty="0" smtClean="0">
              <a:latin typeface="Arial" panose="020B0604020202020204" pitchFamily="34" charset="0"/>
              <a:cs typeface="Arial" panose="020B0604020202020204" pitchFamily="34" charset="0"/>
            </a:endParaRPr>
          </a:p>
          <a:p>
            <a:pPr marL="0" indent="0" algn="just">
              <a:buNone/>
            </a:pPr>
            <a:r>
              <a:rPr lang="es-ES" sz="1800" dirty="0" smtClean="0">
                <a:latin typeface="Arial" panose="020B0604020202020204" pitchFamily="34" charset="0"/>
                <a:cs typeface="Arial" panose="020B0604020202020204" pitchFamily="34" charset="0"/>
              </a:rPr>
              <a:t>se </a:t>
            </a:r>
            <a:r>
              <a:rPr lang="es-ES" sz="1800" dirty="0">
                <a:latin typeface="Arial" panose="020B0604020202020204" pitchFamily="34" charset="0"/>
                <a:cs typeface="Arial" panose="020B0604020202020204" pitchFamily="34" charset="0"/>
              </a:rPr>
              <a:t>encuentra en continuo desarrollo con el propósito de poder presentar información de manera detallada, que permita una rápida actuación durante un evento adverso, así como incluir herramientas que permitan la comunicación continua entre los diferentes niveles de actuación, además de impulsar las redes sociales como medio de comunicación adicional.</a:t>
            </a:r>
            <a:endParaRPr lang="es-MX" sz="1800" dirty="0">
              <a:latin typeface="Arial" panose="020B0604020202020204" pitchFamily="34" charset="0"/>
              <a:cs typeface="Arial" panose="020B0604020202020204" pitchFamily="34" charset="0"/>
            </a:endParaRPr>
          </a:p>
          <a:p>
            <a:pPr marL="0" indent="0" algn="just">
              <a:buNone/>
            </a:pPr>
            <a:endParaRPr lang="es-MX" sz="1800" dirty="0">
              <a:latin typeface="Arial" panose="020B0604020202020204" pitchFamily="34" charset="0"/>
              <a:cs typeface="Arial" panose="020B0604020202020204" pitchFamily="34" charset="0"/>
            </a:endParaRP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933056"/>
            <a:ext cx="3744416" cy="1762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395536" y="3613789"/>
            <a:ext cx="4464496" cy="2400657"/>
          </a:xfrm>
          <a:prstGeom prst="rect">
            <a:avLst/>
          </a:prstGeom>
          <a:noFill/>
          <a:ln>
            <a:solidFill>
              <a:schemeClr val="tx1"/>
            </a:solidFill>
            <a:prstDash val="solid"/>
          </a:ln>
        </p:spPr>
        <p:txBody>
          <a:bodyPr wrap="square" rtlCol="0">
            <a:spAutoFit/>
          </a:bodyPr>
          <a:lstStyle/>
          <a:p>
            <a:pPr algn="ctr"/>
            <a:r>
              <a:rPr lang="es-MX" sz="2000" b="1" dirty="0">
                <a:latin typeface="Arial" pitchFamily="34" charset="0"/>
                <a:cs typeface="Arial" pitchFamily="34" charset="0"/>
              </a:rPr>
              <a:t>Estructura general de funcionamiento del CVOED</a:t>
            </a:r>
          </a:p>
          <a:p>
            <a:pPr algn="just"/>
            <a:endParaRPr lang="es-MX" sz="2000" dirty="0">
              <a:latin typeface="Arial" pitchFamily="34" charset="0"/>
              <a:cs typeface="Arial" pitchFamily="34" charset="0"/>
            </a:endParaRPr>
          </a:p>
          <a:p>
            <a:pPr algn="just"/>
            <a:r>
              <a:rPr lang="es-MX" dirty="0">
                <a:latin typeface="Arial" pitchFamily="34" charset="0"/>
                <a:cs typeface="Arial" pitchFamily="34" charset="0"/>
              </a:rPr>
              <a:t>Todas  las  unidades  operativas  del  Instituto  y  los  diferentes  mandos jerárquicos  tienen  un  </a:t>
            </a:r>
            <a:r>
              <a:rPr lang="es-MX" dirty="0" smtClean="0">
                <a:latin typeface="Arial" pitchFamily="34" charset="0"/>
                <a:cs typeface="Arial" pitchFamily="34" charset="0"/>
              </a:rPr>
              <a:t>micro sitio  </a:t>
            </a:r>
            <a:r>
              <a:rPr lang="es-MX" dirty="0">
                <a:latin typeface="Arial" pitchFamily="34" charset="0"/>
                <a:cs typeface="Arial" pitchFamily="34" charset="0"/>
              </a:rPr>
              <a:t>diseñado  para  enlazarse  a  través  del  CVOED</a:t>
            </a:r>
            <a:r>
              <a:rPr lang="es-MX" dirty="0" smtClean="0">
                <a:latin typeface="Arial" pitchFamily="34" charset="0"/>
                <a:cs typeface="Arial" pitchFamily="34" charset="0"/>
              </a:rPr>
              <a:t>.</a:t>
            </a:r>
            <a:endParaRPr lang="es-MX" dirty="0">
              <a:latin typeface="Arial" pitchFamily="34" charset="0"/>
              <a:cs typeface="Arial" pitchFamily="34" charset="0"/>
            </a:endParaRPr>
          </a:p>
        </p:txBody>
      </p:sp>
    </p:spTree>
    <p:extLst>
      <p:ext uri="{BB962C8B-B14F-4D97-AF65-F5344CB8AC3E}">
        <p14:creationId xmlns:p14="http://schemas.microsoft.com/office/powerpoint/2010/main" val="702772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5112567"/>
          </a:xfrm>
        </p:spPr>
        <p:txBody>
          <a:bodyPr>
            <a:noAutofit/>
          </a:bodyPr>
          <a:lstStyle/>
          <a:p>
            <a:pPr marL="0" indent="0" algn="just">
              <a:buNone/>
            </a:pPr>
            <a:endParaRPr lang="es-MX" sz="1700" dirty="0">
              <a:latin typeface="Arial" pitchFamily="34" charset="0"/>
              <a:cs typeface="Arial" pitchFamily="34" charset="0"/>
            </a:endParaRPr>
          </a:p>
          <a:p>
            <a:pPr marL="0" indent="0" algn="just">
              <a:buNone/>
            </a:pPr>
            <a:r>
              <a:rPr lang="es-MX" sz="1800" dirty="0" smtClean="0">
                <a:latin typeface="Arial" pitchFamily="34" charset="0"/>
                <a:cs typeface="Arial" pitchFamily="34" charset="0"/>
              </a:rPr>
              <a:t>Está  </a:t>
            </a:r>
            <a:r>
              <a:rPr lang="es-MX" sz="1800" dirty="0">
                <a:latin typeface="Arial" pitchFamily="34" charset="0"/>
                <a:cs typeface="Arial" pitchFamily="34" charset="0"/>
              </a:rPr>
              <a:t>diseñado  para  permitir  la  comunicación  vertical  y  horizontal  de  </a:t>
            </a:r>
            <a:r>
              <a:rPr lang="es-MX" sz="1800" dirty="0" smtClean="0">
                <a:latin typeface="Arial" pitchFamily="34" charset="0"/>
                <a:cs typeface="Arial" pitchFamily="34" charset="0"/>
              </a:rPr>
              <a:t>los distintos </a:t>
            </a:r>
            <a:r>
              <a:rPr lang="es-MX" sz="1800" dirty="0">
                <a:latin typeface="Arial" pitchFamily="34" charset="0"/>
                <a:cs typeface="Arial" pitchFamily="34" charset="0"/>
              </a:rPr>
              <a:t>niveles jerárquicos.</a:t>
            </a:r>
          </a:p>
          <a:p>
            <a:pPr marL="0" indent="0" algn="just">
              <a:buNone/>
            </a:pPr>
            <a:endParaRPr lang="es-MX" sz="1800" dirty="0" smtClean="0">
              <a:latin typeface="Arial" pitchFamily="34" charset="0"/>
              <a:cs typeface="Arial" pitchFamily="34" charset="0"/>
            </a:endParaRPr>
          </a:p>
          <a:p>
            <a:pPr marL="0" indent="0" algn="just">
              <a:buNone/>
            </a:pPr>
            <a:r>
              <a:rPr lang="es-MX" sz="1800" b="1" u="sng" dirty="0" smtClean="0">
                <a:latin typeface="Arial" pitchFamily="34" charset="0"/>
                <a:cs typeface="Arial" pitchFamily="34" charset="0"/>
              </a:rPr>
              <a:t>Comunicación  vertical:  </a:t>
            </a:r>
          </a:p>
          <a:p>
            <a:pPr algn="just"/>
            <a:r>
              <a:rPr lang="es-MX" sz="1800" dirty="0" smtClean="0">
                <a:latin typeface="Arial" pitchFamily="34" charset="0"/>
                <a:cs typeface="Arial" pitchFamily="34" charset="0"/>
              </a:rPr>
              <a:t>Se  </a:t>
            </a:r>
            <a:r>
              <a:rPr lang="es-MX" sz="1800" dirty="0">
                <a:latin typeface="Arial" pitchFamily="34" charset="0"/>
                <a:cs typeface="Arial" pitchFamily="34" charset="0"/>
              </a:rPr>
              <a:t>encuentra  diseñada  de  acuerdo  a  la  </a:t>
            </a:r>
            <a:r>
              <a:rPr lang="es-MX" sz="1800" dirty="0" smtClean="0">
                <a:latin typeface="Arial" pitchFamily="34" charset="0"/>
                <a:cs typeface="Arial" pitchFamily="34" charset="0"/>
              </a:rPr>
              <a:t>propia estructura  </a:t>
            </a:r>
            <a:r>
              <a:rPr lang="es-MX" sz="1800" dirty="0">
                <a:latin typeface="Arial" pitchFamily="34" charset="0"/>
                <a:cs typeface="Arial" pitchFamily="34" charset="0"/>
              </a:rPr>
              <a:t>institucional;  cada  unidad  operativa  podrá  comunicarse  con  </a:t>
            </a:r>
            <a:r>
              <a:rPr lang="es-MX" sz="1800" dirty="0" smtClean="0">
                <a:latin typeface="Arial" pitchFamily="34" charset="0"/>
                <a:cs typeface="Arial" pitchFamily="34" charset="0"/>
              </a:rPr>
              <a:t>el nivel  </a:t>
            </a:r>
            <a:r>
              <a:rPr lang="es-MX" sz="1800" dirty="0">
                <a:latin typeface="Arial" pitchFamily="34" charset="0"/>
                <a:cs typeface="Arial" pitchFamily="34" charset="0"/>
              </a:rPr>
              <a:t>jerárquico  superior  de  su  propia  área  normativa.  </a:t>
            </a:r>
            <a:endParaRPr lang="es-MX" sz="1800" dirty="0" smtClean="0">
              <a:latin typeface="Arial" pitchFamily="34" charset="0"/>
              <a:cs typeface="Arial" pitchFamily="34" charset="0"/>
            </a:endParaRPr>
          </a:p>
          <a:p>
            <a:pPr marL="0" indent="0" algn="just">
              <a:buNone/>
            </a:pPr>
            <a:endParaRPr lang="es-MX" sz="1800" dirty="0" smtClean="0">
              <a:latin typeface="Arial" pitchFamily="34" charset="0"/>
              <a:cs typeface="Arial" pitchFamily="34" charset="0"/>
            </a:endParaRPr>
          </a:p>
          <a:p>
            <a:pPr marL="0" indent="0" algn="just">
              <a:buNone/>
            </a:pPr>
            <a:r>
              <a:rPr lang="es-MX" sz="1800" dirty="0" smtClean="0">
                <a:latin typeface="Arial" pitchFamily="34" charset="0"/>
                <a:cs typeface="Arial" pitchFamily="34" charset="0"/>
              </a:rPr>
              <a:t>Las  </a:t>
            </a:r>
            <a:r>
              <a:rPr lang="es-MX" sz="1800" dirty="0">
                <a:latin typeface="Arial" pitchFamily="34" charset="0"/>
                <a:cs typeface="Arial" pitchFamily="34" charset="0"/>
              </a:rPr>
              <a:t>unidades  </a:t>
            </a:r>
            <a:r>
              <a:rPr lang="es-MX" sz="1800" dirty="0" smtClean="0">
                <a:latin typeface="Arial" pitchFamily="34" charset="0"/>
                <a:cs typeface="Arial" pitchFamily="34" charset="0"/>
              </a:rPr>
              <a:t>de atención  </a:t>
            </a:r>
            <a:r>
              <a:rPr lang="es-MX" sz="1800" dirty="0">
                <a:latin typeface="Arial" pitchFamily="34" charset="0"/>
                <a:cs typeface="Arial" pitchFamily="34" charset="0"/>
              </a:rPr>
              <a:t>médica  tendrán  comunicación  directa  con  su  Jefe  </a:t>
            </a:r>
            <a:r>
              <a:rPr lang="es-MX" sz="1800" dirty="0" smtClean="0">
                <a:latin typeface="Arial" pitchFamily="34" charset="0"/>
                <a:cs typeface="Arial" pitchFamily="34" charset="0"/>
              </a:rPr>
              <a:t>Delegacional; quien  </a:t>
            </a:r>
            <a:r>
              <a:rPr lang="es-MX" sz="1800" dirty="0">
                <a:latin typeface="Arial" pitchFamily="34" charset="0"/>
                <a:cs typeface="Arial" pitchFamily="34" charset="0"/>
              </a:rPr>
              <a:t>a  su  vez  tiene  comunicación  con  el  Delegado  y  los  </a:t>
            </a:r>
            <a:r>
              <a:rPr lang="es-MX" sz="1800" dirty="0" smtClean="0">
                <a:latin typeface="Arial" pitchFamily="34" charset="0"/>
                <a:cs typeface="Arial" pitchFamily="34" charset="0"/>
              </a:rPr>
              <a:t>Directores Normativos</a:t>
            </a:r>
            <a:r>
              <a:rPr lang="es-MX" sz="1800" dirty="0">
                <a:latin typeface="Arial" pitchFamily="34" charset="0"/>
                <a:cs typeface="Arial" pitchFamily="34" charset="0"/>
              </a:rPr>
              <a:t>.  El  Delegado  y  los  Directores  Generales  de  UMAE  </a:t>
            </a:r>
            <a:r>
              <a:rPr lang="es-MX" sz="1800" dirty="0" smtClean="0">
                <a:latin typeface="Arial" pitchFamily="34" charset="0"/>
                <a:cs typeface="Arial" pitchFamily="34" charset="0"/>
              </a:rPr>
              <a:t>tienen comunicación  </a:t>
            </a:r>
            <a:r>
              <a:rPr lang="es-MX" sz="1800" dirty="0">
                <a:latin typeface="Arial" pitchFamily="34" charset="0"/>
                <a:cs typeface="Arial" pitchFamily="34" charset="0"/>
              </a:rPr>
              <a:t>tanto  con  las  Direcciones  Normativas  como  con  el  </a:t>
            </a:r>
            <a:r>
              <a:rPr lang="es-MX" sz="1800" dirty="0" smtClean="0">
                <a:latin typeface="Arial" pitchFamily="34" charset="0"/>
                <a:cs typeface="Arial" pitchFamily="34" charset="0"/>
              </a:rPr>
              <a:t>Director General</a:t>
            </a:r>
            <a:r>
              <a:rPr lang="es-MX" sz="1800" dirty="0">
                <a:latin typeface="Arial" pitchFamily="34" charset="0"/>
                <a:cs typeface="Arial" pitchFamily="34" charset="0"/>
              </a:rPr>
              <a:t>. </a:t>
            </a:r>
            <a:endParaRPr lang="es-MX" sz="1800" dirty="0" smtClean="0">
              <a:latin typeface="Arial" pitchFamily="34" charset="0"/>
              <a:cs typeface="Arial" pitchFamily="34" charset="0"/>
            </a:endParaRPr>
          </a:p>
          <a:p>
            <a:pPr marL="0" indent="0" algn="just">
              <a:buNone/>
            </a:pPr>
            <a:endParaRPr lang="es-MX" sz="1800" dirty="0" smtClean="0">
              <a:latin typeface="Arial" pitchFamily="34" charset="0"/>
              <a:cs typeface="Arial" pitchFamily="34" charset="0"/>
            </a:endParaRPr>
          </a:p>
          <a:p>
            <a:pPr marL="0" indent="0" algn="just">
              <a:buNone/>
            </a:pPr>
            <a:r>
              <a:rPr lang="es-MX" sz="1800" dirty="0" smtClean="0">
                <a:latin typeface="Arial" pitchFamily="34" charset="0"/>
                <a:cs typeface="Arial" pitchFamily="34" charset="0"/>
              </a:rPr>
              <a:t>Cada </a:t>
            </a:r>
            <a:r>
              <a:rPr lang="es-MX" sz="1800" dirty="0">
                <a:latin typeface="Arial" pitchFamily="34" charset="0"/>
                <a:cs typeface="Arial" pitchFamily="34" charset="0"/>
              </a:rPr>
              <a:t>nivel puede comunicarse con su nivel jerárquico superior, </a:t>
            </a:r>
            <a:r>
              <a:rPr lang="es-MX" sz="1800" dirty="0" smtClean="0">
                <a:latin typeface="Arial" pitchFamily="34" charset="0"/>
                <a:cs typeface="Arial" pitchFamily="34" charset="0"/>
              </a:rPr>
              <a:t>quien integrará </a:t>
            </a:r>
            <a:r>
              <a:rPr lang="es-MX" sz="1800" dirty="0">
                <a:latin typeface="Arial" pitchFamily="34" charset="0"/>
                <a:cs typeface="Arial" pitchFamily="34" charset="0"/>
              </a:rPr>
              <a:t>la información y mantendrá la coordinación con su área específica</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 y="6235700"/>
            <a:ext cx="9144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022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3"/>
            <a:ext cx="8229600" cy="4680520"/>
          </a:xfrm>
        </p:spPr>
        <p:txBody>
          <a:bodyPr>
            <a:normAutofit fontScale="55000" lnSpcReduction="20000"/>
          </a:bodyPr>
          <a:lstStyle/>
          <a:p>
            <a:pPr marL="0" indent="0" algn="just">
              <a:buNone/>
            </a:pPr>
            <a:r>
              <a:rPr lang="es-MX" b="1" u="sng" dirty="0">
                <a:latin typeface="Arial" panose="020B0604020202020204" pitchFamily="34" charset="0"/>
                <a:cs typeface="Arial" panose="020B0604020202020204" pitchFamily="34" charset="0"/>
              </a:rPr>
              <a:t>Comunicación  </a:t>
            </a:r>
            <a:r>
              <a:rPr lang="es-MX" b="1" u="sng" dirty="0" smtClean="0">
                <a:latin typeface="Arial" panose="020B0604020202020204" pitchFamily="34" charset="0"/>
                <a:cs typeface="Arial" panose="020B0604020202020204" pitchFamily="34" charset="0"/>
              </a:rPr>
              <a:t>horizontal: </a:t>
            </a:r>
          </a:p>
          <a:p>
            <a:pPr marL="0" indent="0" algn="just">
              <a:buNone/>
            </a:pPr>
            <a:endParaRPr lang="es-MX" b="1" u="sng" dirty="0" smtClean="0">
              <a:latin typeface="Arial" panose="020B0604020202020204" pitchFamily="34" charset="0"/>
              <a:cs typeface="Arial" panose="020B0604020202020204" pitchFamily="34" charset="0"/>
            </a:endParaRPr>
          </a:p>
          <a:p>
            <a:pPr algn="just"/>
            <a:r>
              <a:rPr lang="es-MX" dirty="0" smtClean="0">
                <a:latin typeface="Arial" panose="020B0604020202020204" pitchFamily="34" charset="0"/>
                <a:cs typeface="Arial" panose="020B0604020202020204" pitchFamily="34" charset="0"/>
              </a:rPr>
              <a:t>Cada  </a:t>
            </a:r>
            <a:r>
              <a:rPr lang="es-MX" dirty="0">
                <a:latin typeface="Arial" panose="020B0604020202020204" pitchFamily="34" charset="0"/>
                <a:cs typeface="Arial" panose="020B0604020202020204" pitchFamily="34" charset="0"/>
              </a:rPr>
              <a:t>nivel  jerárquico  puede  comunicarse  </a:t>
            </a:r>
            <a:r>
              <a:rPr lang="es-MX" dirty="0" smtClean="0">
                <a:latin typeface="Arial" panose="020B0604020202020204" pitchFamily="34" charset="0"/>
                <a:cs typeface="Arial" panose="020B0604020202020204" pitchFamily="34" charset="0"/>
              </a:rPr>
              <a:t>también con  </a:t>
            </a:r>
            <a:r>
              <a:rPr lang="es-MX" dirty="0">
                <a:latin typeface="Arial" panose="020B0604020202020204" pitchFamily="34" charset="0"/>
                <a:cs typeface="Arial" panose="020B0604020202020204" pitchFamily="34" charset="0"/>
              </a:rPr>
              <a:t>su  mismo  nivel.  Las  unidades  operativas  pueden  enlazarse  con  todas  </a:t>
            </a:r>
            <a:r>
              <a:rPr lang="es-MX" dirty="0" smtClean="0">
                <a:latin typeface="Arial" panose="020B0604020202020204" pitchFamily="34" charset="0"/>
                <a:cs typeface="Arial" panose="020B0604020202020204" pitchFamily="34" charset="0"/>
              </a:rPr>
              <a:t>las unidades </a:t>
            </a:r>
            <a:r>
              <a:rPr lang="es-MX" dirty="0" smtClean="0">
                <a:latin typeface="Arial" panose="020B0604020202020204" pitchFamily="34" charset="0"/>
                <a:cs typeface="Arial" panose="020B0604020202020204" pitchFamily="34" charset="0"/>
              </a:rPr>
              <a:t>del  </a:t>
            </a:r>
            <a:r>
              <a:rPr lang="es-MX" dirty="0">
                <a:latin typeface="Arial" panose="020B0604020202020204" pitchFamily="34" charset="0"/>
                <a:cs typeface="Arial" panose="020B0604020202020204" pitchFamily="34" charset="0"/>
              </a:rPr>
              <a:t>área  normativa,  privilegiando  </a:t>
            </a:r>
            <a:r>
              <a:rPr lang="es-MX" dirty="0" smtClean="0">
                <a:latin typeface="Arial" panose="020B0604020202020204" pitchFamily="34" charset="0"/>
                <a:cs typeface="Arial" panose="020B0604020202020204" pitchFamily="34" charset="0"/>
              </a:rPr>
              <a:t>la posibilidad  </a:t>
            </a:r>
            <a:r>
              <a:rPr lang="es-MX" dirty="0">
                <a:latin typeface="Arial" panose="020B0604020202020204" pitchFamily="34" charset="0"/>
                <a:cs typeface="Arial" panose="020B0604020202020204" pitchFamily="34" charset="0"/>
              </a:rPr>
              <a:t>de  coordinación  local  para  la  atención  de  situaciones  de  apoyo  </a:t>
            </a:r>
            <a:r>
              <a:rPr lang="es-MX" dirty="0" smtClean="0">
                <a:latin typeface="Arial" panose="020B0604020202020204" pitchFamily="34" charset="0"/>
                <a:cs typeface="Arial" panose="020B0604020202020204" pitchFamily="34" charset="0"/>
              </a:rPr>
              <a:t>a unidades  </a:t>
            </a:r>
            <a:r>
              <a:rPr lang="es-MX" dirty="0">
                <a:latin typeface="Arial" panose="020B0604020202020204" pitchFamily="34" charset="0"/>
                <a:cs typeface="Arial" panose="020B0604020202020204" pitchFamily="34" charset="0"/>
              </a:rPr>
              <a:t>locales.  En  el  nivel  delegacional,  todos  los  Jefes  y  </a:t>
            </a:r>
            <a:r>
              <a:rPr lang="es-MX" dirty="0" smtClean="0">
                <a:latin typeface="Arial" panose="020B0604020202020204" pitchFamily="34" charset="0"/>
                <a:cs typeface="Arial" panose="020B0604020202020204" pitchFamily="34" charset="0"/>
              </a:rPr>
              <a:t>Coordinadores Delegacionales  </a:t>
            </a:r>
            <a:r>
              <a:rPr lang="es-MX" dirty="0">
                <a:latin typeface="Arial" panose="020B0604020202020204" pitchFamily="34" charset="0"/>
                <a:cs typeface="Arial" panose="020B0604020202020204" pitchFamily="34" charset="0"/>
              </a:rPr>
              <a:t>tienen  comunicación  entre  sí  y  con  el  Delegado,  lo  </a:t>
            </a:r>
            <a:r>
              <a:rPr lang="es-MX" dirty="0" smtClean="0">
                <a:latin typeface="Arial" panose="020B0604020202020204" pitchFamily="34" charset="0"/>
                <a:cs typeface="Arial" panose="020B0604020202020204" pitchFamily="34" charset="0"/>
              </a:rPr>
              <a:t>que permite  </a:t>
            </a:r>
            <a:r>
              <a:rPr lang="es-MX" dirty="0">
                <a:latin typeface="Arial" panose="020B0604020202020204" pitchFamily="34" charset="0"/>
                <a:cs typeface="Arial" panose="020B0604020202020204" pitchFamily="34" charset="0"/>
              </a:rPr>
              <a:t>la  coordinación  dentro  de  la  propia  Delegación.  Además,  </a:t>
            </a:r>
            <a:r>
              <a:rPr lang="es-MX" dirty="0" smtClean="0">
                <a:latin typeface="Arial" panose="020B0604020202020204" pitchFamily="34" charset="0"/>
                <a:cs typeface="Arial" panose="020B0604020202020204" pitchFamily="34" charset="0"/>
              </a:rPr>
              <a:t>los Delegados </a:t>
            </a:r>
            <a:r>
              <a:rPr lang="es-MX" dirty="0">
                <a:latin typeface="Arial" panose="020B0604020202020204" pitchFamily="34" charset="0"/>
                <a:cs typeface="Arial" panose="020B0604020202020204" pitchFamily="34" charset="0"/>
              </a:rPr>
              <a:t>pueden comunicarse entre sí, con las Direcciones Normativas y </a:t>
            </a:r>
            <a:r>
              <a:rPr lang="es-MX" dirty="0" smtClean="0">
                <a:latin typeface="Arial" panose="020B0604020202020204" pitchFamily="34" charset="0"/>
                <a:cs typeface="Arial" panose="020B0604020202020204" pitchFamily="34" charset="0"/>
              </a:rPr>
              <a:t>con la  </a:t>
            </a:r>
            <a:r>
              <a:rPr lang="es-MX" dirty="0">
                <a:latin typeface="Arial" panose="020B0604020202020204" pitchFamily="34" charset="0"/>
                <a:cs typeface="Arial" panose="020B0604020202020204" pitchFamily="34" charset="0"/>
              </a:rPr>
              <a:t>Dirección  General.  Por  su  parte,  los  Directores  Normativos  </a:t>
            </a:r>
            <a:r>
              <a:rPr lang="es-MX" dirty="0" smtClean="0">
                <a:latin typeface="Arial" panose="020B0604020202020204" pitchFamily="34" charset="0"/>
                <a:cs typeface="Arial" panose="020B0604020202020204" pitchFamily="34" charset="0"/>
              </a:rPr>
              <a:t>pueden comunicarse  </a:t>
            </a:r>
            <a:r>
              <a:rPr lang="es-MX" dirty="0">
                <a:latin typeface="Arial" panose="020B0604020202020204" pitchFamily="34" charset="0"/>
                <a:cs typeface="Arial" panose="020B0604020202020204" pitchFamily="34" charset="0"/>
              </a:rPr>
              <a:t>con  el  Director  General,  sus  diferentes  Jefes  Delegacionales,  </a:t>
            </a:r>
            <a:r>
              <a:rPr lang="es-MX" dirty="0" smtClean="0">
                <a:latin typeface="Arial" panose="020B0604020202020204" pitchFamily="34" charset="0"/>
                <a:cs typeface="Arial" panose="020B0604020202020204" pitchFamily="34" charset="0"/>
              </a:rPr>
              <a:t>sus titulares </a:t>
            </a:r>
            <a:r>
              <a:rPr lang="es-MX" dirty="0">
                <a:latin typeface="Arial" panose="020B0604020202020204" pitchFamily="34" charset="0"/>
                <a:cs typeface="Arial" panose="020B0604020202020204" pitchFamily="34" charset="0"/>
              </a:rPr>
              <a:t>de Unidad, Coordinación y Divisiones normativas</a:t>
            </a:r>
            <a:r>
              <a:rPr lang="es-MX" dirty="0" smtClean="0">
                <a:latin typeface="Arial" panose="020B0604020202020204" pitchFamily="34" charset="0"/>
                <a:cs typeface="Arial" panose="020B0604020202020204" pitchFamily="34" charset="0"/>
              </a:rPr>
              <a:t>.</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Este  diseño  le  permite  al  CVOED  facilitar  la  actuación  y  coordinación  </a:t>
            </a:r>
            <a:r>
              <a:rPr lang="es-MX" dirty="0" smtClean="0">
                <a:latin typeface="Arial" panose="020B0604020202020204" pitchFamily="34" charset="0"/>
                <a:cs typeface="Arial" panose="020B0604020202020204" pitchFamily="34" charset="0"/>
              </a:rPr>
              <a:t>de acuerdo  </a:t>
            </a:r>
            <a:r>
              <a:rPr lang="es-MX" dirty="0">
                <a:latin typeface="Arial" panose="020B0604020202020204" pitchFamily="34" charset="0"/>
                <a:cs typeface="Arial" panose="020B0604020202020204" pitchFamily="34" charset="0"/>
              </a:rPr>
              <a:t>con  el  nivel  de  respuesta  requerido  para  la  atención  de  </a:t>
            </a:r>
            <a:r>
              <a:rPr lang="es-MX" dirty="0" smtClean="0">
                <a:latin typeface="Arial" panose="020B0604020202020204" pitchFamily="34" charset="0"/>
                <a:cs typeface="Arial" panose="020B0604020202020204" pitchFamily="34" charset="0"/>
              </a:rPr>
              <a:t>cualquier situación</a:t>
            </a:r>
            <a:r>
              <a:rPr lang="es-MX" dirty="0">
                <a:latin typeface="Arial" panose="020B0604020202020204" pitchFamily="34" charset="0"/>
                <a:cs typeface="Arial" panose="020B0604020202020204" pitchFamily="34" charset="0"/>
              </a:rPr>
              <a:t>.  Este  esquema  se  replica  para  todas  las  funcionalidades  de  </a:t>
            </a:r>
            <a:r>
              <a:rPr lang="es-MX" dirty="0" smtClean="0">
                <a:latin typeface="Arial" panose="020B0604020202020204" pitchFamily="34" charset="0"/>
                <a:cs typeface="Arial" panose="020B0604020202020204" pitchFamily="34" charset="0"/>
              </a:rPr>
              <a:t>la plataforma </a:t>
            </a:r>
            <a:r>
              <a:rPr lang="es-MX" dirty="0">
                <a:latin typeface="Arial" panose="020B0604020202020204" pitchFamily="34" charset="0"/>
                <a:cs typeface="Arial" panose="020B0604020202020204" pitchFamily="34" charset="0"/>
              </a:rPr>
              <a:t>informática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716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229600" cy="4929411"/>
          </a:xfrm>
        </p:spPr>
        <p:txBody>
          <a:bodyPr>
            <a:normAutofit/>
          </a:bodyPr>
          <a:lstStyle/>
          <a:p>
            <a:pPr marL="0" indent="0" algn="just">
              <a:buNone/>
            </a:pPr>
            <a:r>
              <a:rPr lang="es-MX" sz="1800" dirty="0" smtClean="0">
                <a:latin typeface="Arial" pitchFamily="34" charset="0"/>
                <a:cs typeface="Arial" pitchFamily="34" charset="0"/>
              </a:rPr>
              <a:t>El CVOED </a:t>
            </a:r>
            <a:r>
              <a:rPr lang="es-MX" sz="1800" dirty="0" smtClean="0">
                <a:latin typeface="Arial" pitchFamily="34" charset="0"/>
                <a:cs typeface="Arial" pitchFamily="34" charset="0"/>
              </a:rPr>
              <a:t>ha </a:t>
            </a:r>
            <a:r>
              <a:rPr lang="es-MX" sz="1800" dirty="0" smtClean="0">
                <a:latin typeface="Arial" pitchFamily="34" charset="0"/>
                <a:cs typeface="Arial" pitchFamily="34" charset="0"/>
              </a:rPr>
              <a:t>reforzado y le ha dado funcionalidad al Plan Institucional Frente a Emergencias y Desastres, lo cual puede verse ejemplificado en:</a:t>
            </a:r>
          </a:p>
          <a:p>
            <a:pPr marL="0" indent="0" algn="just">
              <a:buNone/>
            </a:pPr>
            <a:endParaRPr lang="es-MX" sz="1800" dirty="0" smtClean="0">
              <a:latin typeface="Arial" pitchFamily="34" charset="0"/>
              <a:cs typeface="Arial" pitchFamily="34" charset="0"/>
            </a:endParaRPr>
          </a:p>
          <a:p>
            <a:pPr algn="just"/>
            <a:r>
              <a:rPr lang="es-MX" sz="1800" dirty="0" smtClean="0">
                <a:latin typeface="Arial" pitchFamily="34" charset="0"/>
                <a:cs typeface="Arial" pitchFamily="34" charset="0"/>
              </a:rPr>
              <a:t>Simulacros a nivel </a:t>
            </a:r>
            <a:r>
              <a:rPr lang="es-MX" sz="1800" dirty="0" smtClean="0">
                <a:latin typeface="Arial" pitchFamily="34" charset="0"/>
                <a:cs typeface="Arial" pitchFamily="34" charset="0"/>
              </a:rPr>
              <a:t>nacional.</a:t>
            </a:r>
          </a:p>
          <a:p>
            <a:pPr algn="just"/>
            <a:r>
              <a:rPr lang="es-MX" sz="1800" dirty="0">
                <a:latin typeface="Arial" pitchFamily="34" charset="0"/>
                <a:cs typeface="Arial" pitchFamily="34" charset="0"/>
              </a:rPr>
              <a:t>Simulacros Institucionales</a:t>
            </a:r>
            <a:r>
              <a:rPr lang="es-MX" sz="1800" dirty="0" smtClean="0">
                <a:latin typeface="Arial" pitchFamily="34" charset="0"/>
                <a:cs typeface="Arial" pitchFamily="34" charset="0"/>
              </a:rPr>
              <a:t>.</a:t>
            </a:r>
            <a:endParaRPr lang="es-MX" sz="1800" dirty="0" smtClean="0">
              <a:latin typeface="Arial" pitchFamily="34" charset="0"/>
              <a:cs typeface="Arial" pitchFamily="34" charset="0"/>
            </a:endParaRPr>
          </a:p>
          <a:p>
            <a:pPr algn="just"/>
            <a:r>
              <a:rPr lang="es-MX" sz="1800" dirty="0" smtClean="0">
                <a:latin typeface="Arial" pitchFamily="34" charset="0"/>
                <a:cs typeface="Arial" pitchFamily="34" charset="0"/>
              </a:rPr>
              <a:t>Representa al IMSS</a:t>
            </a:r>
            <a:r>
              <a:rPr lang="es-MX" sz="1800" dirty="0" smtClean="0">
                <a:latin typeface="Arial" pitchFamily="34" charset="0"/>
                <a:cs typeface="Arial" pitchFamily="34" charset="0"/>
              </a:rPr>
              <a:t>  en el Comité </a:t>
            </a:r>
            <a:r>
              <a:rPr lang="es-MX" sz="1800" dirty="0" smtClean="0">
                <a:latin typeface="Arial" pitchFamily="34" charset="0"/>
                <a:cs typeface="Arial" pitchFamily="34" charset="0"/>
              </a:rPr>
              <a:t>Nacional de </a:t>
            </a:r>
            <a:r>
              <a:rPr lang="es-MX" sz="1800" dirty="0" smtClean="0">
                <a:latin typeface="Arial" pitchFamily="34" charset="0"/>
                <a:cs typeface="Arial" pitchFamily="34" charset="0"/>
              </a:rPr>
              <a:t>Emergencias cuando éste se activa por algún evento perturbador que afecta a la nación.</a:t>
            </a:r>
          </a:p>
          <a:p>
            <a:pPr algn="just"/>
            <a:r>
              <a:rPr lang="es-MX" sz="1800" dirty="0" smtClean="0">
                <a:latin typeface="Arial" pitchFamily="34" charset="0"/>
                <a:cs typeface="Arial" pitchFamily="34" charset="0"/>
              </a:rPr>
              <a:t> Representa al IMSS en el Comité Nacional de Seguridad en Salud, cuando éste se activa por situaciones de emergencia de salud nacional.</a:t>
            </a:r>
            <a:endParaRPr lang="es-MX" sz="1800" dirty="0" smtClean="0">
              <a:latin typeface="Arial" pitchFamily="34" charset="0"/>
              <a:cs typeface="Arial" pitchFamily="34" charset="0"/>
            </a:endParaRPr>
          </a:p>
          <a:p>
            <a:pPr marL="0" indent="0" algn="just">
              <a:buNone/>
            </a:pPr>
            <a:endParaRPr lang="es-MX" sz="1800" dirty="0" smtClean="0">
              <a:latin typeface="Arial" pitchFamily="34" charset="0"/>
              <a:cs typeface="Arial" pitchFamily="34" charset="0"/>
            </a:endParaRPr>
          </a:p>
          <a:p>
            <a:pPr marL="0" indent="0" algn="just">
              <a:buNone/>
            </a:pPr>
            <a:r>
              <a:rPr lang="es-MX" sz="1800" dirty="0" smtClean="0">
                <a:latin typeface="Arial" pitchFamily="34" charset="0"/>
                <a:cs typeface="Arial" pitchFamily="34" charset="0"/>
              </a:rPr>
              <a:t>Sin duda el aspecto crucial </a:t>
            </a:r>
            <a:r>
              <a:rPr lang="es-MX" sz="1800" dirty="0" smtClean="0">
                <a:latin typeface="Arial" pitchFamily="34" charset="0"/>
                <a:cs typeface="Arial" pitchFamily="34" charset="0"/>
              </a:rPr>
              <a:t>de trabajo diario son las situaciones de crisis, emergencias o desastres que se vive día a día en el Instituto.</a:t>
            </a:r>
            <a:endParaRPr lang="es-MX"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2783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974" y="6237313"/>
            <a:ext cx="9273947"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Marcador de contenido"/>
          <p:cNvSpPr txBox="1">
            <a:spLocks/>
          </p:cNvSpPr>
          <p:nvPr/>
        </p:nvSpPr>
        <p:spPr>
          <a:xfrm>
            <a:off x="4355976" y="2420888"/>
            <a:ext cx="4664973" cy="2592288"/>
          </a:xfrm>
          <a:prstGeom prst="rect">
            <a:avLst/>
          </a:prstGeom>
          <a:noFill/>
        </p:spPr>
        <p:txBody>
          <a:bodyPr vert="horz" lIns="91440" tIns="45720" rIns="91440" bIns="45720" rtlCol="0">
            <a:no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MX" dirty="0" smtClean="0">
                <a:latin typeface="Arial"/>
                <a:cs typeface="Arial"/>
              </a:rPr>
              <a:t>No</a:t>
            </a:r>
            <a:r>
              <a:rPr lang="es-MX" dirty="0">
                <a:latin typeface="Arial"/>
                <a:cs typeface="Arial"/>
              </a:rPr>
              <a:t>. </a:t>
            </a:r>
            <a:r>
              <a:rPr lang="es-MX" dirty="0" smtClean="0">
                <a:latin typeface="Arial"/>
                <a:cs typeface="Arial"/>
              </a:rPr>
              <a:t>Visitantes al año……………</a:t>
            </a:r>
            <a:r>
              <a:rPr lang="es-MX" dirty="0">
                <a:latin typeface="Arial"/>
                <a:cs typeface="Arial"/>
              </a:rPr>
              <a:t>82,029</a:t>
            </a:r>
          </a:p>
          <a:p>
            <a:pPr algn="just"/>
            <a:r>
              <a:rPr lang="es-MX" dirty="0" smtClean="0">
                <a:latin typeface="Arial"/>
                <a:cs typeface="Arial"/>
              </a:rPr>
              <a:t>Visitas al </a:t>
            </a:r>
            <a:r>
              <a:rPr lang="es-MX" dirty="0" smtClean="0">
                <a:latin typeface="Arial"/>
                <a:cs typeface="Arial"/>
              </a:rPr>
              <a:t>sistema al año……….</a:t>
            </a:r>
            <a:r>
              <a:rPr lang="es-MX" dirty="0" smtClean="0">
                <a:latin typeface="Arial"/>
                <a:cs typeface="Arial"/>
              </a:rPr>
              <a:t>270,304</a:t>
            </a:r>
          </a:p>
          <a:p>
            <a:pPr algn="just"/>
            <a:r>
              <a:rPr lang="es-MX" dirty="0" smtClean="0">
                <a:latin typeface="Arial"/>
                <a:cs typeface="Arial"/>
              </a:rPr>
              <a:t>No. Páginas </a:t>
            </a:r>
            <a:r>
              <a:rPr lang="es-MX" dirty="0" smtClean="0">
                <a:latin typeface="Arial"/>
                <a:cs typeface="Arial"/>
              </a:rPr>
              <a:t>que son visitadas</a:t>
            </a:r>
            <a:r>
              <a:rPr lang="es-MX" dirty="0" smtClean="0">
                <a:latin typeface="Arial"/>
                <a:cs typeface="Arial"/>
              </a:rPr>
              <a:t>…..</a:t>
            </a:r>
            <a:r>
              <a:rPr lang="es-MX" dirty="0" smtClean="0">
                <a:latin typeface="Arial"/>
                <a:cs typeface="Arial"/>
              </a:rPr>
              <a:t>4,004,539</a:t>
            </a:r>
          </a:p>
          <a:p>
            <a:pPr algn="just"/>
            <a:r>
              <a:rPr lang="es-MX" dirty="0">
                <a:latin typeface="Arial"/>
                <a:cs typeface="Arial"/>
              </a:rPr>
              <a:t>Páginas por visita……….14.81</a:t>
            </a:r>
          </a:p>
          <a:p>
            <a:pPr algn="just"/>
            <a:r>
              <a:rPr lang="es-MX" dirty="0" smtClean="0">
                <a:latin typeface="Arial"/>
                <a:cs typeface="Arial"/>
              </a:rPr>
              <a:t>Minutos por visita……………</a:t>
            </a:r>
            <a:r>
              <a:rPr lang="es-MX" dirty="0" smtClean="0">
                <a:latin typeface="Arial"/>
                <a:cs typeface="Arial"/>
              </a:rPr>
              <a:t>11.45 min</a:t>
            </a:r>
          </a:p>
          <a:p>
            <a:pPr algn="just"/>
            <a:r>
              <a:rPr lang="es-MX" dirty="0" smtClean="0">
                <a:latin typeface="Arial"/>
                <a:cs typeface="Arial"/>
              </a:rPr>
              <a:t>Visitantes frecuentes ……47.86%</a:t>
            </a:r>
          </a:p>
          <a:p>
            <a:pPr algn="just"/>
            <a:endParaRPr lang="es-MX" dirty="0">
              <a:latin typeface="Arial"/>
              <a:cs typeface="Arial"/>
            </a:endParaRPr>
          </a:p>
          <a:p>
            <a:pPr algn="ctr"/>
            <a:r>
              <a:rPr lang="es-MX" b="1" dirty="0" smtClean="0">
                <a:latin typeface="Arial"/>
                <a:cs typeface="Arial"/>
              </a:rPr>
              <a:t>Visitantes de todos los continentes.</a:t>
            </a:r>
            <a:endParaRPr lang="es-MX" b="1" dirty="0">
              <a:latin typeface="Arial"/>
              <a:cs typeface="Arial"/>
            </a:endParaRPr>
          </a:p>
        </p:txBody>
      </p:sp>
      <p:sp>
        <p:nvSpPr>
          <p:cNvPr id="2" name="1 CuadroTexto"/>
          <p:cNvSpPr txBox="1"/>
          <p:nvPr/>
        </p:nvSpPr>
        <p:spPr>
          <a:xfrm>
            <a:off x="5220072" y="1042054"/>
            <a:ext cx="3456384" cy="830997"/>
          </a:xfrm>
          <a:prstGeom prst="rect">
            <a:avLst/>
          </a:prstGeom>
          <a:noFill/>
        </p:spPr>
        <p:txBody>
          <a:bodyPr wrap="square" rtlCol="0">
            <a:spAutoFit/>
          </a:bodyPr>
          <a:lstStyle/>
          <a:p>
            <a:pPr algn="ctr"/>
            <a:r>
              <a:rPr lang="es-MX" sz="2400" b="1" dirty="0" smtClean="0">
                <a:latin typeface="Arial"/>
                <a:cs typeface="Arial"/>
              </a:rPr>
              <a:t>Estadísticas </a:t>
            </a:r>
            <a:r>
              <a:rPr lang="es-MX" sz="2400" b="1" dirty="0" smtClean="0">
                <a:latin typeface="Arial"/>
                <a:cs typeface="Arial"/>
              </a:rPr>
              <a:t>promedio al año</a:t>
            </a:r>
            <a:endParaRPr lang="es-MX" sz="2400" b="1" dirty="0">
              <a:latin typeface="Arial"/>
              <a:cs typeface="Aria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25" y="6237313"/>
            <a:ext cx="9144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3 Gráfico"/>
          <p:cNvGraphicFramePr>
            <a:graphicFrameLocks/>
          </p:cNvGraphicFramePr>
          <p:nvPr>
            <p:extLst>
              <p:ext uri="{D42A27DB-BD31-4B8C-83A1-F6EECF244321}">
                <p14:modId xmlns:p14="http://schemas.microsoft.com/office/powerpoint/2010/main" val="215956813"/>
              </p:ext>
            </p:extLst>
          </p:nvPr>
        </p:nvGraphicFramePr>
        <p:xfrm>
          <a:off x="168264" y="1873051"/>
          <a:ext cx="4320963" cy="4176464"/>
        </p:xfrm>
        <a:graphic>
          <a:graphicData uri="http://schemas.openxmlformats.org/drawingml/2006/chart">
            <c:chart xmlns:c="http://schemas.openxmlformats.org/drawingml/2006/chart" xmlns:r="http://schemas.openxmlformats.org/officeDocument/2006/relationships" r:id="rId4"/>
          </a:graphicData>
        </a:graphic>
      </p:graphicFrame>
      <p:sp>
        <p:nvSpPr>
          <p:cNvPr id="3" name="2 CuadroTexto"/>
          <p:cNvSpPr txBox="1"/>
          <p:nvPr/>
        </p:nvSpPr>
        <p:spPr>
          <a:xfrm>
            <a:off x="683568" y="1457552"/>
            <a:ext cx="3504101" cy="400110"/>
          </a:xfrm>
          <a:prstGeom prst="rect">
            <a:avLst/>
          </a:prstGeom>
          <a:noFill/>
        </p:spPr>
        <p:txBody>
          <a:bodyPr wrap="none" rtlCol="0">
            <a:spAutoFit/>
          </a:bodyPr>
          <a:lstStyle/>
          <a:p>
            <a:r>
              <a:rPr lang="es-MX" sz="2000" b="1" dirty="0" smtClean="0"/>
              <a:t>Eventos atendidos en el CVOED</a:t>
            </a:r>
            <a:endParaRPr lang="es-MX" sz="2000" b="1" dirty="0"/>
          </a:p>
        </p:txBody>
      </p:sp>
    </p:spTree>
    <p:extLst>
      <p:ext uri="{BB962C8B-B14F-4D97-AF65-F5344CB8AC3E}">
        <p14:creationId xmlns:p14="http://schemas.microsoft.com/office/powerpoint/2010/main" val="2693417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308226" y="921691"/>
            <a:ext cx="3528392" cy="720080"/>
          </a:xfrm>
          <a:prstGeom prst="rect">
            <a:avLst/>
          </a:prstGeom>
          <a:solidFill>
            <a:srgbClr val="FFFFFF"/>
          </a:solidFill>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t>Para acceder:</a:t>
            </a:r>
            <a:br>
              <a:rPr lang="es-ES" sz="2000" b="1" dirty="0" smtClean="0"/>
            </a:br>
            <a:r>
              <a:rPr lang="es-ES" sz="2000" dirty="0" smtClean="0">
                <a:hlinkClick r:id="rId3"/>
              </a:rPr>
              <a:t>http://cvoed.imss.gob.mx</a:t>
            </a:r>
            <a:r>
              <a:rPr lang="es-ES" sz="2000" dirty="0" smtClean="0"/>
              <a:t> </a:t>
            </a:r>
            <a:endParaRPr lang="es-MX" sz="2000" dirty="0"/>
          </a:p>
        </p:txBody>
      </p:sp>
      <p:pic>
        <p:nvPicPr>
          <p:cNvPr id="4" name="0 Imagen"/>
          <p:cNvPicPr/>
          <p:nvPr/>
        </p:nvPicPr>
        <p:blipFill>
          <a:blip r:embed="rId4">
            <a:extLst>
              <a:ext uri="{28A0092B-C50C-407E-A947-70E740481C1C}">
                <a14:useLocalDpi xmlns:a14="http://schemas.microsoft.com/office/drawing/2010/main" val="0"/>
              </a:ext>
            </a:extLst>
          </a:blip>
          <a:stretch>
            <a:fillRect/>
          </a:stretch>
        </p:blipFill>
        <p:spPr>
          <a:xfrm>
            <a:off x="308226" y="1709384"/>
            <a:ext cx="8512246" cy="4455920"/>
          </a:xfrm>
          <a:prstGeom prst="rect">
            <a:avLst/>
          </a:prstGeom>
        </p:spPr>
      </p:pic>
    </p:spTree>
    <p:extLst>
      <p:ext uri="{BB962C8B-B14F-4D97-AF65-F5344CB8AC3E}">
        <p14:creationId xmlns:p14="http://schemas.microsoft.com/office/powerpoint/2010/main" val="1427342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340768"/>
            <a:ext cx="5688632" cy="4536503"/>
          </a:xfrm>
        </p:spPr>
        <p:txBody>
          <a:bodyPr>
            <a:normAutofit/>
          </a:bodyPr>
          <a:lstStyle/>
          <a:p>
            <a:pPr marL="0" indent="0" algn="just">
              <a:buNone/>
            </a:pPr>
            <a:r>
              <a:rPr lang="es-ES" sz="1700" dirty="0">
                <a:latin typeface="Arial" panose="020B0604020202020204" pitchFamily="34" charset="0"/>
                <a:cs typeface="Arial" panose="020B0604020202020204" pitchFamily="34" charset="0"/>
              </a:rPr>
              <a:t>Entre los procedimientos encaminados a garantizar la continuidad operativa </a:t>
            </a:r>
            <a:r>
              <a:rPr lang="es-ES" sz="1700" dirty="0" smtClean="0">
                <a:latin typeface="Arial" panose="020B0604020202020204" pitchFamily="34" charset="0"/>
                <a:cs typeface="Arial" panose="020B0604020202020204" pitchFamily="34" charset="0"/>
              </a:rPr>
              <a:t>de </a:t>
            </a:r>
            <a:r>
              <a:rPr lang="es-ES" sz="1700" dirty="0">
                <a:latin typeface="Arial" panose="020B0604020202020204" pitchFamily="34" charset="0"/>
                <a:cs typeface="Arial" panose="020B0604020202020204" pitchFamily="34" charset="0"/>
              </a:rPr>
              <a:t>la organización para poder brindar los servicios médicos que requieran los usuarios y  salvaguardar la infraestructura de la institución ante cualquier </a:t>
            </a:r>
            <a:r>
              <a:rPr lang="es-ES" sz="1700" dirty="0" smtClean="0">
                <a:latin typeface="Arial" panose="020B0604020202020204" pitchFamily="34" charset="0"/>
                <a:cs typeface="Arial" panose="020B0604020202020204" pitchFamily="34" charset="0"/>
              </a:rPr>
              <a:t>eventualidad, el </a:t>
            </a:r>
            <a:r>
              <a:rPr lang="es-ES" sz="1700" dirty="0">
                <a:latin typeface="Arial" panose="020B0604020202020204" pitchFamily="34" charset="0"/>
                <a:cs typeface="Arial" panose="020B0604020202020204" pitchFamily="34" charset="0"/>
              </a:rPr>
              <a:t>IMSS considera varios elementos como son la planeación</a:t>
            </a:r>
            <a:r>
              <a:rPr lang="es-ES" sz="1700" dirty="0" smtClean="0">
                <a:latin typeface="Arial" panose="020B0604020202020204" pitchFamily="34" charset="0"/>
                <a:cs typeface="Arial" panose="020B0604020202020204" pitchFamily="34" charset="0"/>
              </a:rPr>
              <a:t>, prevención, preparación, mitigación, </a:t>
            </a:r>
            <a:r>
              <a:rPr lang="es-ES" sz="1700" dirty="0">
                <a:latin typeface="Arial" panose="020B0604020202020204" pitchFamily="34" charset="0"/>
                <a:cs typeface="Arial" panose="020B0604020202020204" pitchFamily="34" charset="0"/>
              </a:rPr>
              <a:t>la continuidad de liderazgo (sucesión del mando), la operación en sedes alternas (médicas y no médicas), la continuidad de operaciones, los procesos críticos (actividades técnicas a realizar), las tarjetas de acción, </a:t>
            </a:r>
            <a:r>
              <a:rPr lang="es-ES" sz="1700" dirty="0" smtClean="0">
                <a:latin typeface="Arial" panose="020B0604020202020204" pitchFamily="34" charset="0"/>
                <a:cs typeface="Arial" panose="020B0604020202020204" pitchFamily="34" charset="0"/>
              </a:rPr>
              <a:t>entre otros.  </a:t>
            </a:r>
            <a:endParaRPr lang="es-ES" sz="1700" dirty="0" smtClean="0">
              <a:latin typeface="Arial" panose="020B0604020202020204" pitchFamily="34" charset="0"/>
              <a:cs typeface="Arial" panose="020B0604020202020204" pitchFamily="34" charset="0"/>
            </a:endParaRPr>
          </a:p>
          <a:p>
            <a:pPr marL="0" indent="0" algn="just">
              <a:buNone/>
            </a:pPr>
            <a:endParaRPr lang="es-ES" sz="1700" dirty="0">
              <a:latin typeface="Arial" panose="020B0604020202020204" pitchFamily="34" charset="0"/>
              <a:cs typeface="Arial" panose="020B0604020202020204" pitchFamily="34" charset="0"/>
            </a:endParaRPr>
          </a:p>
          <a:p>
            <a:pPr marL="0" indent="0" algn="just">
              <a:buNone/>
            </a:pPr>
            <a:r>
              <a:rPr lang="es-ES" sz="1700" dirty="0" smtClean="0">
                <a:latin typeface="Arial" panose="020B0604020202020204" pitchFamily="34" charset="0"/>
                <a:cs typeface="Arial" panose="020B0604020202020204" pitchFamily="34" charset="0"/>
              </a:rPr>
              <a:t>En </a:t>
            </a:r>
            <a:r>
              <a:rPr lang="es-ES" sz="1700" dirty="0">
                <a:latin typeface="Arial" panose="020B0604020202020204" pitchFamily="34" charset="0"/>
                <a:cs typeface="Arial" panose="020B0604020202020204" pitchFamily="34" charset="0"/>
              </a:rPr>
              <a:t>varios de estos procedimientos se </a:t>
            </a:r>
            <a:r>
              <a:rPr lang="es-ES" sz="1700" dirty="0" smtClean="0">
                <a:latin typeface="Arial" panose="020B0604020202020204" pitchFamily="34" charset="0"/>
                <a:cs typeface="Arial" panose="020B0604020202020204" pitchFamily="34" charset="0"/>
              </a:rPr>
              <a:t>ven fortalecidos </a:t>
            </a:r>
            <a:r>
              <a:rPr lang="es-ES" sz="1700" dirty="0">
                <a:latin typeface="Arial" panose="020B0604020202020204" pitchFamily="34" charset="0"/>
                <a:cs typeface="Arial" panose="020B0604020202020204" pitchFamily="34" charset="0"/>
              </a:rPr>
              <a:t>de forma importante </a:t>
            </a:r>
            <a:r>
              <a:rPr lang="es-ES" sz="1700" dirty="0" smtClean="0">
                <a:latin typeface="Arial" panose="020B0604020202020204" pitchFamily="34" charset="0"/>
                <a:cs typeface="Arial" panose="020B0604020202020204" pitchFamily="34" charset="0"/>
              </a:rPr>
              <a:t>con el apoyo del </a:t>
            </a:r>
            <a:r>
              <a:rPr lang="es-ES" sz="1700" dirty="0">
                <a:latin typeface="Arial" panose="020B0604020202020204" pitchFamily="34" charset="0"/>
                <a:cs typeface="Arial" panose="020B0604020202020204" pitchFamily="34" charset="0"/>
              </a:rPr>
              <a:t>Centro Virtual de Operaciones de Emergencias y Desastres (CVOED).</a:t>
            </a:r>
            <a:endParaRPr lang="es-MX" sz="1700" dirty="0">
              <a:latin typeface="Arial" panose="020B0604020202020204" pitchFamily="34" charset="0"/>
              <a:cs typeface="Arial" panose="020B0604020202020204" pitchFamily="34" charset="0"/>
            </a:endParaRPr>
          </a:p>
          <a:p>
            <a:pPr marL="0" indent="0">
              <a:buNone/>
            </a:pPr>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060848"/>
            <a:ext cx="2232248" cy="217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0" y="6237312"/>
            <a:ext cx="9144000" cy="6206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262518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a:spLocks noGrp="1"/>
          </p:cNvSpPr>
          <p:nvPr/>
        </p:nvSpPr>
        <p:spPr>
          <a:xfrm>
            <a:off x="1187624" y="764704"/>
            <a:ext cx="706712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sz="2400" dirty="0" smtClean="0">
                <a:latin typeface="Arial"/>
                <a:cs typeface="Arial"/>
              </a:rPr>
              <a:t>Integración del CVOED </a:t>
            </a:r>
            <a:endParaRPr lang="es-MX" sz="2400" b="1" dirty="0" smtClean="0">
              <a:latin typeface="Arial"/>
              <a:cs typeface="Arial"/>
            </a:endParaRPr>
          </a:p>
          <a:p>
            <a:endParaRPr lang="es-MX" sz="3600" dirty="0">
              <a:latin typeface="Arial"/>
              <a:cs typeface="Arial"/>
            </a:endParaRPr>
          </a:p>
          <a:p>
            <a:r>
              <a:rPr lang="es-MX" sz="3600" dirty="0" smtClean="0">
                <a:latin typeface="Arial"/>
                <a:cs typeface="Arial"/>
              </a:rPr>
              <a:t>In</a:t>
            </a:r>
            <a:endParaRPr lang="es-MX" sz="3600" dirty="0">
              <a:latin typeface="Arial"/>
              <a:cs typeface="Arial"/>
            </a:endParaRPr>
          </a:p>
        </p:txBody>
      </p:sp>
      <p:pic>
        <p:nvPicPr>
          <p:cNvPr id="7"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2699" y="1230379"/>
            <a:ext cx="8438602" cy="507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 y="6235700"/>
            <a:ext cx="9144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228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5410944" cy="4752528"/>
          </a:xfrm>
        </p:spPr>
        <p:txBody>
          <a:bodyPr>
            <a:normAutofit fontScale="62500" lnSpcReduction="20000"/>
          </a:bodyPr>
          <a:lstStyle/>
          <a:p>
            <a:pPr marL="0" indent="0">
              <a:buNone/>
            </a:pPr>
            <a:r>
              <a:rPr lang="es-ES" sz="2900" b="1" dirty="0">
                <a:latin typeface="Arial" panose="020B0604020202020204" pitchFamily="34" charset="0"/>
                <a:cs typeface="Arial" panose="020B0604020202020204" pitchFamily="34" charset="0"/>
              </a:rPr>
              <a:t>Clave de </a:t>
            </a:r>
            <a:r>
              <a:rPr lang="es-ES" sz="2900" b="1" dirty="0" smtClean="0">
                <a:latin typeface="Arial" panose="020B0604020202020204" pitchFamily="34" charset="0"/>
                <a:cs typeface="Arial" panose="020B0604020202020204" pitchFamily="34" charset="0"/>
              </a:rPr>
              <a:t>usuario y contraseña</a:t>
            </a:r>
            <a:endParaRPr lang="es-ES" sz="2900" b="1" dirty="0" smtClean="0">
              <a:latin typeface="Arial" panose="020B0604020202020204" pitchFamily="34" charset="0"/>
              <a:cs typeface="Arial" panose="020B0604020202020204" pitchFamily="34" charset="0"/>
            </a:endParaRPr>
          </a:p>
          <a:p>
            <a:pPr marL="0" indent="0">
              <a:buNone/>
            </a:pPr>
            <a:endParaRPr lang="es-MX" dirty="0"/>
          </a:p>
          <a:p>
            <a:pPr marL="0" indent="0" algn="just">
              <a:buNone/>
            </a:pPr>
            <a:r>
              <a:rPr lang="es-ES" sz="2600" dirty="0" smtClean="0">
                <a:latin typeface="Arial" panose="020B0604020202020204" pitchFamily="34" charset="0"/>
                <a:cs typeface="Arial" panose="020B0604020202020204" pitchFamily="34" charset="0"/>
              </a:rPr>
              <a:t>Una </a:t>
            </a:r>
            <a:r>
              <a:rPr lang="es-ES" sz="2600" dirty="0">
                <a:latin typeface="Arial" panose="020B0604020202020204" pitchFamily="34" charset="0"/>
                <a:cs typeface="Arial" panose="020B0604020202020204" pitchFamily="34" charset="0"/>
              </a:rPr>
              <a:t>vez que ha </a:t>
            </a:r>
            <a:r>
              <a:rPr lang="es-ES" sz="2600" dirty="0" smtClean="0">
                <a:latin typeface="Arial" panose="020B0604020202020204" pitchFamily="34" charset="0"/>
                <a:cs typeface="Arial" panose="020B0604020202020204" pitchFamily="34" charset="0"/>
              </a:rPr>
              <a:t>ingresado a la página pública, de doble clic en “Acceso al CVOED” que se localiza en la esquina superior derecha.  El sistema le abre un recuadro donde debe </a:t>
            </a:r>
            <a:r>
              <a:rPr lang="es-ES" sz="2600" dirty="0">
                <a:latin typeface="Arial" panose="020B0604020202020204" pitchFamily="34" charset="0"/>
                <a:cs typeface="Arial" panose="020B0604020202020204" pitchFamily="34" charset="0"/>
              </a:rPr>
              <a:t>introducir su </a:t>
            </a:r>
            <a:r>
              <a:rPr lang="es-ES" sz="2600" dirty="0" smtClean="0">
                <a:latin typeface="Arial" panose="020B0604020202020204" pitchFamily="34" charset="0"/>
                <a:cs typeface="Arial" panose="020B0604020202020204" pitchFamily="34" charset="0"/>
              </a:rPr>
              <a:t>clave de </a:t>
            </a:r>
            <a:r>
              <a:rPr lang="es-ES" sz="2600" b="1" dirty="0" smtClean="0">
                <a:latin typeface="Arial" panose="020B0604020202020204" pitchFamily="34" charset="0"/>
                <a:cs typeface="Arial" panose="020B0604020202020204" pitchFamily="34" charset="0"/>
              </a:rPr>
              <a:t>Usuario y</a:t>
            </a:r>
            <a:r>
              <a:rPr lang="es-ES" sz="2600" dirty="0" smtClean="0">
                <a:latin typeface="Arial" panose="020B0604020202020204" pitchFamily="34" charset="0"/>
                <a:cs typeface="Arial" panose="020B0604020202020204" pitchFamily="34" charset="0"/>
              </a:rPr>
              <a:t> </a:t>
            </a:r>
            <a:r>
              <a:rPr lang="es-ES" sz="2600" b="1" dirty="0">
                <a:latin typeface="Arial" panose="020B0604020202020204" pitchFamily="34" charset="0"/>
                <a:cs typeface="Arial" panose="020B0604020202020204" pitchFamily="34" charset="0"/>
              </a:rPr>
              <a:t>Contraseña</a:t>
            </a:r>
            <a:r>
              <a:rPr lang="es-ES" sz="2600" dirty="0">
                <a:latin typeface="Arial" panose="020B0604020202020204" pitchFamily="34" charset="0"/>
                <a:cs typeface="Arial" panose="020B0604020202020204" pitchFamily="34" charset="0"/>
              </a:rPr>
              <a:t> y dar clic en la opción </a:t>
            </a:r>
            <a:r>
              <a:rPr lang="es-ES" sz="2600" b="1" dirty="0">
                <a:latin typeface="Arial" panose="020B0604020202020204" pitchFamily="34" charset="0"/>
                <a:cs typeface="Arial" panose="020B0604020202020204" pitchFamily="34" charset="0"/>
              </a:rPr>
              <a:t>Entrar. </a:t>
            </a:r>
            <a:endParaRPr lang="es-MX" sz="2600" dirty="0">
              <a:latin typeface="Arial" panose="020B0604020202020204" pitchFamily="34" charset="0"/>
              <a:cs typeface="Arial" panose="020B0604020202020204" pitchFamily="34" charset="0"/>
            </a:endParaRPr>
          </a:p>
          <a:p>
            <a:pPr marL="0" indent="0" algn="just">
              <a:buNone/>
            </a:pPr>
            <a:endParaRPr lang="es-MX" sz="2600" dirty="0">
              <a:latin typeface="Arial" panose="020B0604020202020204" pitchFamily="34" charset="0"/>
              <a:cs typeface="Arial" panose="020B0604020202020204" pitchFamily="34" charset="0"/>
            </a:endParaRPr>
          </a:p>
          <a:p>
            <a:pPr marL="0" indent="0" algn="just">
              <a:buNone/>
            </a:pPr>
            <a:r>
              <a:rPr lang="es-ES" sz="2600" dirty="0">
                <a:latin typeface="Arial" panose="020B0604020202020204" pitchFamily="34" charset="0"/>
                <a:cs typeface="Arial" panose="020B0604020202020204" pitchFamily="34" charset="0"/>
              </a:rPr>
              <a:t>Las claves para ingresar al Centro Virtual se crearon con altos estándares de seguridad, acordes con la normatividad institucional, y han sido distribuidas por área normativa y por cada Delegación.</a:t>
            </a:r>
            <a:endParaRPr lang="es-MX" sz="2600" dirty="0">
              <a:latin typeface="Arial" panose="020B0604020202020204" pitchFamily="34" charset="0"/>
              <a:cs typeface="Arial" panose="020B0604020202020204" pitchFamily="34" charset="0"/>
            </a:endParaRPr>
          </a:p>
          <a:p>
            <a:pPr marL="0" indent="0" algn="just">
              <a:buNone/>
            </a:pPr>
            <a:r>
              <a:rPr lang="es-ES" sz="2600" dirty="0">
                <a:latin typeface="Arial" panose="020B0604020202020204" pitchFamily="34" charset="0"/>
                <a:cs typeface="Arial" panose="020B0604020202020204" pitchFamily="34" charset="0"/>
              </a:rPr>
              <a:t> </a:t>
            </a:r>
            <a:endParaRPr lang="es-MX" sz="2600" dirty="0">
              <a:latin typeface="Arial" panose="020B0604020202020204" pitchFamily="34" charset="0"/>
              <a:cs typeface="Arial" panose="020B0604020202020204" pitchFamily="34" charset="0"/>
            </a:endParaRPr>
          </a:p>
          <a:p>
            <a:pPr marL="0" indent="0" algn="just">
              <a:buNone/>
            </a:pPr>
            <a:r>
              <a:rPr lang="es-ES" sz="2600" dirty="0">
                <a:latin typeface="Arial" panose="020B0604020202020204" pitchFamily="34" charset="0"/>
                <a:cs typeface="Arial" panose="020B0604020202020204" pitchFamily="34" charset="0"/>
              </a:rPr>
              <a:t>Si al ingresar la clave, se muestra el mensaje de “Error en información de conexión o tiempo de espera excedido” rectifíquela y vuelva a ingresarla. </a:t>
            </a:r>
            <a:r>
              <a:rPr lang="es-ES" sz="2600" dirty="0" smtClean="0">
                <a:latin typeface="Arial" panose="020B0604020202020204" pitchFamily="34" charset="0"/>
                <a:cs typeface="Arial" panose="020B0604020202020204" pitchFamily="34" charset="0"/>
              </a:rPr>
              <a:t>          </a:t>
            </a:r>
          </a:p>
          <a:p>
            <a:pPr marL="0" indent="0" algn="just">
              <a:buNone/>
            </a:pPr>
            <a:endParaRPr lang="es-ES" sz="2600" dirty="0">
              <a:latin typeface="Arial" panose="020B0604020202020204" pitchFamily="34" charset="0"/>
              <a:cs typeface="Arial" panose="020B0604020202020204" pitchFamily="34" charset="0"/>
            </a:endParaRPr>
          </a:p>
          <a:p>
            <a:pPr marL="0" indent="0" algn="just">
              <a:buNone/>
            </a:pPr>
            <a:r>
              <a:rPr lang="es-ES" sz="2600" b="1" dirty="0" smtClean="0">
                <a:latin typeface="Arial" panose="020B0604020202020204" pitchFamily="34" charset="0"/>
                <a:cs typeface="Arial" panose="020B0604020202020204" pitchFamily="34" charset="0"/>
              </a:rPr>
              <a:t>Tome </a:t>
            </a:r>
            <a:r>
              <a:rPr lang="es-ES" sz="2600" b="1" dirty="0">
                <a:latin typeface="Arial" panose="020B0604020202020204" pitchFamily="34" charset="0"/>
                <a:cs typeface="Arial" panose="020B0604020202020204" pitchFamily="34" charset="0"/>
              </a:rPr>
              <a:t>en cuenta que, si deja de utilizar su sesión durante un lapso de tiempo considerable, deberá volver a ingresar su contraseña para seguir navegando por el CVOED</a:t>
            </a:r>
            <a:r>
              <a:rPr lang="es-ES" sz="2600" b="1" dirty="0" smtClean="0">
                <a:latin typeface="Arial" panose="020B0604020202020204" pitchFamily="34" charset="0"/>
                <a:cs typeface="Arial" panose="020B0604020202020204" pitchFamily="34" charset="0"/>
              </a:rPr>
              <a:t>.</a:t>
            </a:r>
            <a:endParaRPr lang="es-MX" sz="2600" b="1" dirty="0">
              <a:latin typeface="Arial" panose="020B0604020202020204" pitchFamily="34" charset="0"/>
              <a:cs typeface="Arial" panose="020B0604020202020204" pitchFamily="34"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0 Imagen"/>
          <p:cNvPicPr/>
          <p:nvPr/>
        </p:nvPicPr>
        <p:blipFill rotWithShape="1">
          <a:blip r:embed="rId3">
            <a:extLst>
              <a:ext uri="{28A0092B-C50C-407E-A947-70E740481C1C}">
                <a14:useLocalDpi xmlns:a14="http://schemas.microsoft.com/office/drawing/2010/main" val="0"/>
              </a:ext>
            </a:extLst>
          </a:blip>
          <a:srcRect l="50939" b="37489"/>
          <a:stretch/>
        </p:blipFill>
        <p:spPr>
          <a:xfrm>
            <a:off x="5876893" y="1950720"/>
            <a:ext cx="3303619" cy="3710528"/>
          </a:xfrm>
          <a:prstGeom prst="rect">
            <a:avLst/>
          </a:prstGeom>
        </p:spPr>
      </p:pic>
      <p:sp>
        <p:nvSpPr>
          <p:cNvPr id="2" name="1 Flecha abajo"/>
          <p:cNvSpPr/>
          <p:nvPr/>
        </p:nvSpPr>
        <p:spPr>
          <a:xfrm>
            <a:off x="7380312" y="2060848"/>
            <a:ext cx="499682" cy="72008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12482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229600" cy="4536504"/>
          </a:xfrm>
        </p:spPr>
        <p:txBody>
          <a:bodyPr>
            <a:normAutofit/>
          </a:bodyPr>
          <a:lstStyle/>
          <a:p>
            <a:pPr marL="0" indent="0" algn="just">
              <a:buNone/>
            </a:pPr>
            <a:r>
              <a:rPr lang="es-ES" sz="1600" b="1" dirty="0">
                <a:latin typeface="Arial" panose="020B0604020202020204" pitchFamily="34" charset="0"/>
                <a:cs typeface="Arial" panose="020B0604020202020204" pitchFamily="34" charset="0"/>
              </a:rPr>
              <a:t>Cédula de </a:t>
            </a:r>
            <a:r>
              <a:rPr lang="es-ES" sz="1600" b="1" dirty="0" smtClean="0">
                <a:latin typeface="Arial" panose="020B0604020202020204" pitchFamily="34" charset="0"/>
                <a:cs typeface="Arial" panose="020B0604020202020204" pitchFamily="34" charset="0"/>
              </a:rPr>
              <a:t>identificación</a:t>
            </a:r>
          </a:p>
          <a:p>
            <a:pPr marL="0" indent="0" algn="just">
              <a:buNone/>
            </a:pPr>
            <a:endParaRPr lang="es-MX" sz="1600" dirty="0">
              <a:latin typeface="Arial" panose="020B0604020202020204" pitchFamily="34" charset="0"/>
              <a:cs typeface="Arial" panose="020B0604020202020204" pitchFamily="34" charset="0"/>
            </a:endParaRPr>
          </a:p>
          <a:p>
            <a:pPr marL="0" indent="0" algn="just">
              <a:buNone/>
            </a:pPr>
            <a:r>
              <a:rPr lang="es-ES" sz="1600" dirty="0" smtClean="0">
                <a:latin typeface="Arial" panose="020B0604020202020204" pitchFamily="34" charset="0"/>
                <a:cs typeface="Arial" panose="020B0604020202020204" pitchFamily="34" charset="0"/>
              </a:rPr>
              <a:t>La </a:t>
            </a:r>
            <a:r>
              <a:rPr lang="es-ES" sz="1600" dirty="0">
                <a:latin typeface="Arial" panose="020B0604020202020204" pitchFamily="34" charset="0"/>
                <a:cs typeface="Arial" panose="020B0604020202020204" pitchFamily="34" charset="0"/>
              </a:rPr>
              <a:t>información básica de la Unidad Operativa debe ser registrada en esta primera parte de la cédula</a:t>
            </a:r>
            <a:r>
              <a:rPr lang="es-ES" sz="1600" dirty="0" smtClean="0">
                <a:latin typeface="Arial" panose="020B0604020202020204" pitchFamily="34" charset="0"/>
                <a:cs typeface="Arial" panose="020B0604020202020204" pitchFamily="34" charset="0"/>
              </a:rPr>
              <a:t>.</a:t>
            </a:r>
          </a:p>
          <a:p>
            <a:pPr marL="0" indent="0" algn="just">
              <a:buNone/>
            </a:pPr>
            <a:endParaRPr lang="es-ES" sz="1600" dirty="0" smtClean="0">
              <a:latin typeface="Arial" panose="020B0604020202020204" pitchFamily="34" charset="0"/>
              <a:cs typeface="Arial" panose="020B0604020202020204" pitchFamily="34" charset="0"/>
            </a:endParaRPr>
          </a:p>
          <a:p>
            <a:pPr marL="0" indent="0" algn="just">
              <a:buNone/>
            </a:pPr>
            <a:endParaRPr lang="es-ES" sz="2400" dirty="0"/>
          </a:p>
          <a:p>
            <a:pPr marL="0" indent="0" algn="just">
              <a:buNone/>
            </a:pPr>
            <a:endParaRPr lang="es-ES" sz="2400" dirty="0" smtClean="0"/>
          </a:p>
          <a:p>
            <a:pPr marL="0" indent="0" algn="just">
              <a:buNone/>
            </a:pPr>
            <a:endParaRPr lang="es-ES" sz="2400" dirty="0"/>
          </a:p>
          <a:p>
            <a:pPr marL="0" indent="0" algn="just">
              <a:buNone/>
            </a:pPr>
            <a:endParaRPr lang="es-ES" sz="2400" dirty="0" smtClean="0"/>
          </a:p>
          <a:p>
            <a:pPr marL="0" indent="0" algn="just">
              <a:buNone/>
            </a:pPr>
            <a:endParaRPr lang="es-ES" sz="2400" dirty="0"/>
          </a:p>
          <a:p>
            <a:pPr marL="0" indent="0" algn="just">
              <a:buNone/>
            </a:pPr>
            <a:r>
              <a:rPr lang="es-ES" sz="1600" dirty="0" smtClean="0">
                <a:latin typeface="Arial" panose="020B0604020202020204" pitchFamily="34" charset="0"/>
                <a:cs typeface="Arial" panose="020B0604020202020204" pitchFamily="34" charset="0"/>
              </a:rPr>
              <a:t>El </a:t>
            </a:r>
            <a:r>
              <a:rPr lang="es-ES" sz="1600" dirty="0">
                <a:latin typeface="Arial" panose="020B0604020202020204" pitchFamily="34" charset="0"/>
                <a:cs typeface="Arial" panose="020B0604020202020204" pitchFamily="34" charset="0"/>
              </a:rPr>
              <a:t>integrante del equipo de salud deberá llenar la cédula de identificación de Unidad Operativa, o bien, rectificar y corregir (en caso necesario) los datos que en ella se solicitan.</a:t>
            </a:r>
            <a:endParaRPr lang="es-MX" sz="1600" dirty="0">
              <a:latin typeface="Arial" panose="020B0604020202020204" pitchFamily="34" charset="0"/>
              <a:cs typeface="Arial" panose="020B0604020202020204" pitchFamily="34" charset="0"/>
            </a:endParaRPr>
          </a:p>
          <a:p>
            <a:pPr marL="0" indent="0" algn="just">
              <a:buNone/>
            </a:pPr>
            <a:endParaRPr lang="es-MX" sz="2400" dirty="0"/>
          </a:p>
        </p:txBody>
      </p:sp>
      <p:pic>
        <p:nvPicPr>
          <p:cNvPr id="3074" name="Imagen 7"/>
          <p:cNvPicPr>
            <a:picLocks noChangeAspect="1" noChangeArrowheads="1"/>
          </p:cNvPicPr>
          <p:nvPr/>
        </p:nvPicPr>
        <p:blipFill>
          <a:blip r:embed="rId2">
            <a:extLst>
              <a:ext uri="{28A0092B-C50C-407E-A947-70E740481C1C}">
                <a14:useLocalDpi xmlns:a14="http://schemas.microsoft.com/office/drawing/2010/main" val="0"/>
              </a:ext>
            </a:extLst>
          </a:blip>
          <a:srcRect l="2885" t="15761" r="7332" b="42390"/>
          <a:stretch>
            <a:fillRect/>
          </a:stretch>
        </p:blipFill>
        <p:spPr bwMode="auto">
          <a:xfrm>
            <a:off x="899592" y="2420888"/>
            <a:ext cx="6899967"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735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688632"/>
          </a:xfrm>
        </p:spPr>
        <p:txBody>
          <a:bodyPr>
            <a:noAutofit/>
          </a:bodyPr>
          <a:lstStyle/>
          <a:p>
            <a:pPr marL="0" indent="0" algn="just">
              <a:buNone/>
            </a:pPr>
            <a:r>
              <a:rPr lang="es-ES" sz="1800" dirty="0">
                <a:latin typeface="Arial" panose="020B0604020202020204" pitchFamily="34" charset="0"/>
                <a:cs typeface="Arial" panose="020B0604020202020204" pitchFamily="34" charset="0"/>
              </a:rPr>
              <a:t>Para introducir los datos requeridos, deberá dar clic en el recuadro </a:t>
            </a:r>
            <a:r>
              <a:rPr lang="es-ES" sz="1800" dirty="0" smtClean="0">
                <a:latin typeface="Arial" panose="020B0604020202020204" pitchFamily="34" charset="0"/>
                <a:cs typeface="Arial" panose="020B0604020202020204" pitchFamily="34" charset="0"/>
              </a:rPr>
              <a:t>correspondiente e ingresar la información que se le solicita:</a:t>
            </a:r>
            <a:endParaRPr lang="es-MX" sz="1800" dirty="0">
              <a:latin typeface="Arial" panose="020B0604020202020204" pitchFamily="34" charset="0"/>
              <a:cs typeface="Arial" panose="020B0604020202020204" pitchFamily="34" charset="0"/>
            </a:endParaRPr>
          </a:p>
          <a:p>
            <a:pPr marL="0" indent="0" algn="just">
              <a:buNone/>
            </a:pPr>
            <a:r>
              <a:rPr lang="es-ES" sz="1800" dirty="0">
                <a:latin typeface="Arial" panose="020B0604020202020204" pitchFamily="34" charset="0"/>
                <a:cs typeface="Arial" panose="020B0604020202020204" pitchFamily="34" charset="0"/>
              </a:rPr>
              <a:t> </a:t>
            </a:r>
            <a:endParaRPr lang="es-MX" sz="1800" dirty="0">
              <a:latin typeface="Arial" panose="020B0604020202020204" pitchFamily="34" charset="0"/>
              <a:cs typeface="Arial" panose="020B0604020202020204" pitchFamily="34" charset="0"/>
            </a:endParaRPr>
          </a:p>
          <a:p>
            <a:pPr algn="just"/>
            <a:r>
              <a:rPr lang="es-ES" sz="1800" dirty="0" smtClean="0">
                <a:latin typeface="Arial" panose="020B0604020202020204" pitchFamily="34" charset="0"/>
                <a:cs typeface="Arial" panose="020B0604020202020204" pitchFamily="34" charset="0"/>
              </a:rPr>
              <a:t>Nombre </a:t>
            </a:r>
            <a:r>
              <a:rPr lang="es-ES" sz="1800" dirty="0">
                <a:latin typeface="Arial" panose="020B0604020202020204" pitchFamily="34" charset="0"/>
                <a:cs typeface="Arial" panose="020B0604020202020204" pitchFamily="34" charset="0"/>
              </a:rPr>
              <a:t>de quien funge como responsable de la Unidad Operativa.</a:t>
            </a:r>
            <a:endParaRPr lang="es-MX" sz="1800" dirty="0">
              <a:latin typeface="Arial" panose="020B0604020202020204" pitchFamily="34" charset="0"/>
              <a:cs typeface="Arial" panose="020B0604020202020204" pitchFamily="34" charset="0"/>
            </a:endParaRPr>
          </a:p>
          <a:p>
            <a:pPr algn="just"/>
            <a:r>
              <a:rPr lang="es-ES" sz="1800" dirty="0">
                <a:latin typeface="Arial" panose="020B0604020202020204" pitchFamily="34" charset="0"/>
                <a:cs typeface="Arial" panose="020B0604020202020204" pitchFamily="34" charset="0"/>
              </a:rPr>
              <a:t>Número de la clave Lada del responsable.</a:t>
            </a:r>
            <a:endParaRPr lang="es-MX" sz="1800" dirty="0">
              <a:latin typeface="Arial" panose="020B0604020202020204" pitchFamily="34" charset="0"/>
              <a:cs typeface="Arial" panose="020B0604020202020204" pitchFamily="34" charset="0"/>
            </a:endParaRPr>
          </a:p>
          <a:p>
            <a:pPr algn="just"/>
            <a:r>
              <a:rPr lang="es-ES" sz="1800" dirty="0">
                <a:latin typeface="Arial" panose="020B0604020202020204" pitchFamily="34" charset="0"/>
                <a:cs typeface="Arial" panose="020B0604020202020204" pitchFamily="34" charset="0"/>
              </a:rPr>
              <a:t>Número telefónico directo del responsable.</a:t>
            </a:r>
            <a:endParaRPr lang="es-MX" sz="1800" dirty="0">
              <a:latin typeface="Arial" panose="020B0604020202020204" pitchFamily="34" charset="0"/>
              <a:cs typeface="Arial" panose="020B0604020202020204" pitchFamily="34" charset="0"/>
            </a:endParaRPr>
          </a:p>
          <a:p>
            <a:pPr algn="just"/>
            <a:r>
              <a:rPr lang="es-ES" sz="1800" dirty="0" smtClean="0">
                <a:latin typeface="Arial" panose="020B0604020202020204" pitchFamily="34" charset="0"/>
                <a:cs typeface="Arial" panose="020B0604020202020204" pitchFamily="34" charset="0"/>
              </a:rPr>
              <a:t>Número </a:t>
            </a:r>
            <a:r>
              <a:rPr lang="es-ES" sz="1800" dirty="0">
                <a:latin typeface="Arial" panose="020B0604020202020204" pitchFamily="34" charset="0"/>
                <a:cs typeface="Arial" panose="020B0604020202020204" pitchFamily="34" charset="0"/>
              </a:rPr>
              <a:t>de extensión institucional directa.</a:t>
            </a:r>
            <a:endParaRPr lang="es-MX" sz="1800" dirty="0">
              <a:latin typeface="Arial" panose="020B0604020202020204" pitchFamily="34" charset="0"/>
              <a:cs typeface="Arial" panose="020B0604020202020204" pitchFamily="34" charset="0"/>
            </a:endParaRPr>
          </a:p>
          <a:p>
            <a:pPr algn="just"/>
            <a:r>
              <a:rPr lang="es-ES" sz="1800" dirty="0">
                <a:latin typeface="Arial" panose="020B0604020202020204" pitchFamily="34" charset="0"/>
                <a:cs typeface="Arial" panose="020B0604020202020204" pitchFamily="34" charset="0"/>
              </a:rPr>
              <a:t>Número de celular del responsable.</a:t>
            </a:r>
            <a:endParaRPr lang="es-MX" sz="1800" dirty="0">
              <a:latin typeface="Arial" panose="020B0604020202020204" pitchFamily="34" charset="0"/>
              <a:cs typeface="Arial" panose="020B0604020202020204" pitchFamily="34" charset="0"/>
            </a:endParaRPr>
          </a:p>
          <a:p>
            <a:pPr algn="just"/>
            <a:r>
              <a:rPr lang="es-ES" sz="1800" dirty="0">
                <a:latin typeface="Arial" panose="020B0604020202020204" pitchFamily="34" charset="0"/>
                <a:cs typeface="Arial" panose="020B0604020202020204" pitchFamily="34" charset="0"/>
              </a:rPr>
              <a:t>Número de la red virtual institucional que tiene asignada el responsable.</a:t>
            </a:r>
            <a:endParaRPr lang="es-MX" sz="1800" dirty="0">
              <a:latin typeface="Arial" panose="020B0604020202020204" pitchFamily="34" charset="0"/>
              <a:cs typeface="Arial" panose="020B0604020202020204" pitchFamily="34" charset="0"/>
            </a:endParaRPr>
          </a:p>
          <a:p>
            <a:pPr algn="just"/>
            <a:r>
              <a:rPr lang="es-ES" sz="1800" dirty="0" smtClean="0">
                <a:latin typeface="Arial" panose="020B0604020202020204" pitchFamily="34" charset="0"/>
                <a:cs typeface="Arial" panose="020B0604020202020204" pitchFamily="34" charset="0"/>
              </a:rPr>
              <a:t>Correo </a:t>
            </a:r>
            <a:r>
              <a:rPr lang="es-ES" sz="1800" dirty="0">
                <a:latin typeface="Arial" panose="020B0604020202020204" pitchFamily="34" charset="0"/>
                <a:cs typeface="Arial" panose="020B0604020202020204" pitchFamily="34" charset="0"/>
              </a:rPr>
              <a:t>electrónico institucional del responsable.</a:t>
            </a:r>
            <a:endParaRPr lang="es-MX" sz="1800" dirty="0">
              <a:latin typeface="Arial" panose="020B0604020202020204" pitchFamily="34" charset="0"/>
              <a:cs typeface="Arial" panose="020B0604020202020204" pitchFamily="34" charset="0"/>
            </a:endParaRPr>
          </a:p>
          <a:p>
            <a:pPr algn="just"/>
            <a:r>
              <a:rPr lang="es-ES" sz="1800" dirty="0" smtClean="0">
                <a:latin typeface="Arial" panose="020B0604020202020204" pitchFamily="34" charset="0"/>
                <a:cs typeface="Arial" panose="020B0604020202020204" pitchFamily="34" charset="0"/>
              </a:rPr>
              <a:t>Correo </a:t>
            </a:r>
            <a:r>
              <a:rPr lang="es-ES" sz="1800" dirty="0">
                <a:latin typeface="Arial" panose="020B0604020202020204" pitchFamily="34" charset="0"/>
                <a:cs typeface="Arial" panose="020B0604020202020204" pitchFamily="34" charset="0"/>
              </a:rPr>
              <a:t>electrónico personal del responsable.</a:t>
            </a:r>
            <a:endParaRPr lang="es-MX" sz="1800" dirty="0">
              <a:latin typeface="Arial" panose="020B0604020202020204" pitchFamily="34" charset="0"/>
              <a:cs typeface="Arial" panose="020B0604020202020204" pitchFamily="34" charset="0"/>
            </a:endParaRPr>
          </a:p>
          <a:p>
            <a:pPr algn="just"/>
            <a:r>
              <a:rPr lang="es-ES" sz="1800" dirty="0">
                <a:latin typeface="Arial" panose="020B0604020202020204" pitchFamily="34" charset="0"/>
                <a:cs typeface="Arial" panose="020B0604020202020204" pitchFamily="34" charset="0"/>
              </a:rPr>
              <a:t>La opción </a:t>
            </a:r>
            <a:r>
              <a:rPr lang="es-ES" sz="1800" b="1" dirty="0">
                <a:latin typeface="Arial" panose="020B0604020202020204" pitchFamily="34" charset="0"/>
                <a:cs typeface="Arial" panose="020B0604020202020204" pitchFamily="34" charset="0"/>
              </a:rPr>
              <a:t>Activa</a:t>
            </a:r>
            <a:r>
              <a:rPr lang="es-ES" sz="1800" dirty="0">
                <a:latin typeface="Arial" panose="020B0604020202020204" pitchFamily="34" charset="0"/>
                <a:cs typeface="Arial" panose="020B0604020202020204" pitchFamily="34" charset="0"/>
              </a:rPr>
              <a:t> indica que la Unidad Operativa se encuentra en funcionamiento, en    caso contrario, seleccione la opción </a:t>
            </a:r>
            <a:r>
              <a:rPr lang="es-ES" sz="1800" b="1" dirty="0">
                <a:latin typeface="Arial" panose="020B0604020202020204" pitchFamily="34" charset="0"/>
                <a:cs typeface="Arial" panose="020B0604020202020204" pitchFamily="34" charset="0"/>
              </a:rPr>
              <a:t>Inactiva</a:t>
            </a:r>
            <a:r>
              <a:rPr lang="es-ES" sz="1800" dirty="0">
                <a:latin typeface="Arial" panose="020B0604020202020204" pitchFamily="34" charset="0"/>
                <a:cs typeface="Arial" panose="020B0604020202020204" pitchFamily="34" charset="0"/>
              </a:rPr>
              <a:t>.</a:t>
            </a:r>
            <a:endParaRPr lang="es-MX" sz="1800" dirty="0">
              <a:latin typeface="Arial" panose="020B0604020202020204" pitchFamily="34" charset="0"/>
              <a:cs typeface="Arial" panose="020B0604020202020204" pitchFamily="34" charset="0"/>
            </a:endParaRPr>
          </a:p>
          <a:p>
            <a:pPr algn="just"/>
            <a:r>
              <a:rPr lang="es-ES" sz="1800" dirty="0" smtClean="0">
                <a:latin typeface="Arial" panose="020B0604020202020204" pitchFamily="34" charset="0"/>
                <a:cs typeface="Arial" panose="020B0604020202020204" pitchFamily="34" charset="0"/>
              </a:rPr>
              <a:t>Nombre </a:t>
            </a:r>
            <a:r>
              <a:rPr lang="es-ES" sz="1800" dirty="0">
                <a:latin typeface="Arial" panose="020B0604020202020204" pitchFamily="34" charset="0"/>
                <a:cs typeface="Arial" panose="020B0604020202020204" pitchFamily="34" charset="0"/>
              </a:rPr>
              <a:t>de la calle en la cual se encuentra la Unidad Operativa a la que pertenece</a:t>
            </a:r>
            <a:r>
              <a:rPr lang="es-ES" sz="1800" dirty="0" smtClean="0">
                <a:latin typeface="Arial" panose="020B0604020202020204" pitchFamily="34" charset="0"/>
                <a:cs typeface="Arial" panose="020B0604020202020204" pitchFamily="34" charset="0"/>
              </a:rPr>
              <a:t>.</a:t>
            </a:r>
            <a:endParaRPr lang="es-MX" sz="1800" dirty="0">
              <a:latin typeface="Arial" panose="020B0604020202020204" pitchFamily="34" charset="0"/>
              <a:cs typeface="Arial" panose="020B0604020202020204" pitchFamily="34"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689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4968552"/>
          </a:xfrm>
        </p:spPr>
        <p:txBody>
          <a:bodyPr>
            <a:noAutofit/>
          </a:bodyPr>
          <a:lstStyle/>
          <a:p>
            <a:pPr algn="just">
              <a:buFont typeface="Wingdings" panose="05000000000000000000" pitchFamily="2" charset="2"/>
              <a:buChar char="§"/>
            </a:pPr>
            <a:r>
              <a:rPr lang="es-ES" sz="1800" dirty="0">
                <a:latin typeface="Arial" panose="020B0604020202020204" pitchFamily="34" charset="0"/>
                <a:cs typeface="Arial" panose="020B0604020202020204" pitchFamily="34" charset="0"/>
              </a:rPr>
              <a:t>Número externo de </a:t>
            </a:r>
            <a:r>
              <a:rPr lang="es-ES" sz="1800" dirty="0" smtClean="0">
                <a:latin typeface="Arial" panose="020B0604020202020204" pitchFamily="34" charset="0"/>
                <a:cs typeface="Arial" panose="020B0604020202020204" pitchFamily="34" charset="0"/>
              </a:rPr>
              <a:t>la</a:t>
            </a:r>
            <a:r>
              <a:rPr lang="es-ES" sz="1800" dirty="0" smtClean="0">
                <a:latin typeface="Arial" panose="020B0604020202020204" pitchFamily="34" charset="0"/>
                <a:cs typeface="Arial" panose="020B0604020202020204" pitchFamily="34" charset="0"/>
              </a:rPr>
              <a:t> </a:t>
            </a:r>
            <a:r>
              <a:rPr lang="es-ES" sz="1800" dirty="0">
                <a:latin typeface="Arial" panose="020B0604020202020204" pitchFamily="34" charset="0"/>
                <a:cs typeface="Arial" panose="020B0604020202020204" pitchFamily="34" charset="0"/>
              </a:rPr>
              <a:t>Unidad Operativa.</a:t>
            </a:r>
            <a:endParaRPr lang="es-MX" sz="18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es-ES" sz="1800" dirty="0">
                <a:latin typeface="Arial" panose="020B0604020202020204" pitchFamily="34" charset="0"/>
                <a:cs typeface="Arial" panose="020B0604020202020204" pitchFamily="34" charset="0"/>
              </a:rPr>
              <a:t>Número </a:t>
            </a:r>
            <a:r>
              <a:rPr lang="es-ES" sz="1800" dirty="0" smtClean="0">
                <a:latin typeface="Arial" panose="020B0604020202020204" pitchFamily="34" charset="0"/>
                <a:cs typeface="Arial" panose="020B0604020202020204" pitchFamily="34" charset="0"/>
              </a:rPr>
              <a:t>interno si es que lo tiene.</a:t>
            </a:r>
            <a:endParaRPr lang="es-MX" sz="18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es-ES" sz="1800" dirty="0" smtClean="0">
                <a:latin typeface="Arial" panose="020B0604020202020204" pitchFamily="34" charset="0"/>
                <a:cs typeface="Arial" panose="020B0604020202020204" pitchFamily="34" charset="0"/>
              </a:rPr>
              <a:t>Colonia </a:t>
            </a:r>
            <a:r>
              <a:rPr lang="es-ES" sz="1800" dirty="0">
                <a:latin typeface="Arial" panose="020B0604020202020204" pitchFamily="34" charset="0"/>
                <a:cs typeface="Arial" panose="020B0604020202020204" pitchFamily="34" charset="0"/>
              </a:rPr>
              <a:t>en donde se encuentre la Unidad Operativa.</a:t>
            </a:r>
            <a:endParaRPr lang="es-MX" sz="18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es-ES" sz="1800" dirty="0">
                <a:latin typeface="Arial" panose="020B0604020202020204" pitchFamily="34" charset="0"/>
                <a:cs typeface="Arial" panose="020B0604020202020204" pitchFamily="34" charset="0"/>
              </a:rPr>
              <a:t>Municipio o Delegación en donde se encuentre la Unidad Operativa.</a:t>
            </a:r>
            <a:endParaRPr lang="es-MX" sz="18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es-ES" sz="1800" dirty="0">
                <a:latin typeface="Arial" panose="020B0604020202020204" pitchFamily="34" charset="0"/>
                <a:cs typeface="Arial" panose="020B0604020202020204" pitchFamily="34" charset="0"/>
              </a:rPr>
              <a:t>Código postal que corresponda a la Unidad Operativa.</a:t>
            </a:r>
            <a:endParaRPr lang="es-MX" sz="18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es-ES" sz="1800" dirty="0" smtClean="0">
                <a:latin typeface="Arial" panose="020B0604020202020204" pitchFamily="34" charset="0"/>
                <a:cs typeface="Arial" panose="020B0604020202020204" pitchFamily="34" charset="0"/>
              </a:rPr>
              <a:t>Ciudad </a:t>
            </a:r>
            <a:r>
              <a:rPr lang="es-ES" sz="1800" dirty="0" smtClean="0">
                <a:latin typeface="Arial" panose="020B0604020202020204" pitchFamily="34" charset="0"/>
                <a:cs typeface="Arial" panose="020B0604020202020204" pitchFamily="34" charset="0"/>
              </a:rPr>
              <a:t>en la que se localiza</a:t>
            </a:r>
            <a:r>
              <a:rPr lang="es-ES" sz="1800" dirty="0" smtClean="0">
                <a:latin typeface="Arial" panose="020B0604020202020204" pitchFamily="34" charset="0"/>
                <a:cs typeface="Arial" panose="020B0604020202020204" pitchFamily="34" charset="0"/>
              </a:rPr>
              <a:t> </a:t>
            </a:r>
            <a:r>
              <a:rPr lang="es-ES" sz="1800" dirty="0">
                <a:latin typeface="Arial" panose="020B0604020202020204" pitchFamily="34" charset="0"/>
                <a:cs typeface="Arial" panose="020B0604020202020204" pitchFamily="34" charset="0"/>
              </a:rPr>
              <a:t>la Unidad Operativa.</a:t>
            </a:r>
            <a:endParaRPr lang="es-MX" sz="18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es-ES" sz="1800" dirty="0">
                <a:latin typeface="Arial" panose="020B0604020202020204" pitchFamily="34" charset="0"/>
                <a:cs typeface="Arial" panose="020B0604020202020204" pitchFamily="34" charset="0"/>
              </a:rPr>
              <a:t>Estado al que pertenece la Unidad Operativa.</a:t>
            </a:r>
            <a:endParaRPr lang="es-MX" sz="18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es-ES" sz="1800" dirty="0" smtClean="0">
                <a:latin typeface="Arial" panose="020B0604020202020204" pitchFamily="34" charset="0"/>
                <a:cs typeface="Arial" panose="020B0604020202020204" pitchFamily="34" charset="0"/>
              </a:rPr>
              <a:t>Nombre </a:t>
            </a:r>
            <a:r>
              <a:rPr lang="es-ES" sz="1800" dirty="0">
                <a:latin typeface="Arial" panose="020B0604020202020204" pitchFamily="34" charset="0"/>
                <a:cs typeface="Arial" panose="020B0604020202020204" pitchFamily="34" charset="0"/>
              </a:rPr>
              <a:t>de las calles entre las cuales se encuentra la Unidad Operativa.</a:t>
            </a:r>
            <a:endParaRPr lang="es-MX" sz="18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es-ES" sz="1800" dirty="0">
                <a:latin typeface="Arial" panose="020B0604020202020204" pitchFamily="34" charset="0"/>
                <a:cs typeface="Arial" panose="020B0604020202020204" pitchFamily="34" charset="0"/>
              </a:rPr>
              <a:t>Año de construcción del edificio de la Unidad Operativa.</a:t>
            </a:r>
            <a:endParaRPr lang="es-MX" sz="18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es-ES" sz="1800" dirty="0">
                <a:latin typeface="Arial" panose="020B0604020202020204" pitchFamily="34" charset="0"/>
                <a:cs typeface="Arial" panose="020B0604020202020204" pitchFamily="34" charset="0"/>
              </a:rPr>
              <a:t>Número de pisos que constituyen dicho edificio.</a:t>
            </a:r>
            <a:endParaRPr lang="es-MX" sz="18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es-ES" sz="1800" dirty="0">
                <a:latin typeface="Arial" panose="020B0604020202020204" pitchFamily="34" charset="0"/>
                <a:cs typeface="Arial" panose="020B0604020202020204" pitchFamily="34" charset="0"/>
              </a:rPr>
              <a:t>Clave Única de Establecimiento de Salud (clave asignada desde la SEGOB). </a:t>
            </a:r>
            <a:endParaRPr lang="es-MX" sz="18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es-ES" sz="1800" dirty="0">
                <a:latin typeface="Arial" panose="020B0604020202020204" pitchFamily="34" charset="0"/>
                <a:cs typeface="Arial" panose="020B0604020202020204" pitchFamily="34" charset="0"/>
              </a:rPr>
              <a:t>Número del teléfono rojo de su Unidad Operativa</a:t>
            </a:r>
            <a:r>
              <a:rPr lang="es-ES" sz="1800" dirty="0" smtClean="0">
                <a:latin typeface="Arial" panose="020B0604020202020204" pitchFamily="34" charset="0"/>
                <a:cs typeface="Arial" panose="020B0604020202020204" pitchFamily="34" charset="0"/>
              </a:rPr>
              <a:t>.</a:t>
            </a:r>
            <a:endParaRPr lang="es-MX" sz="18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es-ES" sz="1800" b="1" dirty="0">
                <a:latin typeface="Arial" panose="020B0604020202020204" pitchFamily="34" charset="0"/>
                <a:cs typeface="Arial" panose="020B0604020202020204" pitchFamily="34" charset="0"/>
              </a:rPr>
              <a:t>La información que usted vierta en este formato permitirá que el sistema lo identifique y le asigne un estatus de usuario validado</a:t>
            </a:r>
            <a:r>
              <a:rPr lang="es-ES" sz="1800" dirty="0" smtClean="0">
                <a:latin typeface="Arial" panose="020B0604020202020204" pitchFamily="34" charset="0"/>
                <a:cs typeface="Arial" panose="020B0604020202020204" pitchFamily="34" charset="0"/>
              </a:rPr>
              <a:t>.</a:t>
            </a:r>
            <a:endParaRPr lang="es-MX" sz="1800" dirty="0">
              <a:latin typeface="Arial" panose="020B0604020202020204" pitchFamily="34" charset="0"/>
              <a:cs typeface="Arial" panose="020B0604020202020204" pitchFamily="34" charset="0"/>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599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3466728" cy="5110956"/>
          </a:xfrm>
        </p:spPr>
        <p:txBody>
          <a:bodyPr>
            <a:noAutofit/>
          </a:bodyPr>
          <a:lstStyle/>
          <a:p>
            <a:pPr algn="just">
              <a:buFont typeface="Wingdings" panose="05000000000000000000" pitchFamily="2" charset="2"/>
              <a:buChar char="§"/>
            </a:pPr>
            <a:r>
              <a:rPr lang="es-MX" sz="1800" dirty="0" smtClean="0">
                <a:latin typeface="Arial" panose="020B0604020202020204" pitchFamily="34" charset="0"/>
                <a:cs typeface="Arial" panose="020B0604020202020204" pitchFamily="34" charset="0"/>
              </a:rPr>
              <a:t>En caso de que el sistema lo ingrese a la página interna y no le presente la “Cédula de identificación del inmueble”, para presentarla y poder realizar ediciones o actualización de la información.</a:t>
            </a:r>
          </a:p>
          <a:p>
            <a:pPr algn="just">
              <a:buFont typeface="Wingdings" panose="05000000000000000000" pitchFamily="2" charset="2"/>
              <a:buChar char="§"/>
            </a:pPr>
            <a:r>
              <a:rPr lang="es-MX" sz="1800" dirty="0" smtClean="0">
                <a:latin typeface="Arial" panose="020B0604020202020204" pitchFamily="34" charset="0"/>
                <a:cs typeface="Arial" panose="020B0604020202020204" pitchFamily="34" charset="0"/>
              </a:rPr>
              <a:t>Active el recuadro superior derecho que tiene una imagen de engrane y cabeza de flecha, el sistema le muestra las opciones de cambio de contraseña donde puede cambiar su actual contraseña, la de editar perfil que le abre su cédula para actualizar.</a:t>
            </a:r>
            <a:endParaRPr lang="es-MX" sz="1800" dirty="0">
              <a:latin typeface="Arial" panose="020B0604020202020204" pitchFamily="34" charset="0"/>
              <a:cs typeface="Arial" panose="020B0604020202020204" pitchFamily="34" charset="0"/>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18"/>
          <p:cNvGrpSpPr>
            <a:grpSpLocks/>
          </p:cNvGrpSpPr>
          <p:nvPr/>
        </p:nvGrpSpPr>
        <p:grpSpPr bwMode="auto">
          <a:xfrm>
            <a:off x="4139952" y="1988840"/>
            <a:ext cx="4752528" cy="3024336"/>
            <a:chOff x="3037" y="2082"/>
            <a:chExt cx="5900" cy="3062"/>
          </a:xfrm>
        </p:grpSpPr>
        <p:pic>
          <p:nvPicPr>
            <p:cNvPr id="5" name="Picture 1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7" y="2082"/>
              <a:ext cx="5900" cy="306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125"/>
            <p:cNvGrpSpPr>
              <a:grpSpLocks/>
            </p:cNvGrpSpPr>
            <p:nvPr/>
          </p:nvGrpSpPr>
          <p:grpSpPr bwMode="auto">
            <a:xfrm>
              <a:off x="6564" y="3266"/>
              <a:ext cx="1059" cy="347"/>
              <a:chOff x="6564" y="3266"/>
              <a:chExt cx="1059" cy="347"/>
            </a:xfrm>
          </p:grpSpPr>
          <p:sp>
            <p:nvSpPr>
              <p:cNvPr id="13" name="Freeform 126"/>
              <p:cNvSpPr>
                <a:spLocks/>
              </p:cNvSpPr>
              <p:nvPr/>
            </p:nvSpPr>
            <p:spPr bwMode="auto">
              <a:xfrm>
                <a:off x="6564" y="3266"/>
                <a:ext cx="1059" cy="347"/>
              </a:xfrm>
              <a:custGeom>
                <a:avLst/>
                <a:gdLst>
                  <a:gd name="T0" fmla="+- 0 7449 6564"/>
                  <a:gd name="T1" fmla="*/ T0 w 1059"/>
                  <a:gd name="T2" fmla="+- 0 3266 3266"/>
                  <a:gd name="T3" fmla="*/ 3266 h 347"/>
                  <a:gd name="T4" fmla="+- 0 7449 6564"/>
                  <a:gd name="T5" fmla="*/ T4 w 1059"/>
                  <a:gd name="T6" fmla="+- 0 3353 3266"/>
                  <a:gd name="T7" fmla="*/ 3353 h 347"/>
                  <a:gd name="T8" fmla="+- 0 6564 6564"/>
                  <a:gd name="T9" fmla="*/ T8 w 1059"/>
                  <a:gd name="T10" fmla="+- 0 3353 3266"/>
                  <a:gd name="T11" fmla="*/ 3353 h 347"/>
                  <a:gd name="T12" fmla="+- 0 6564 6564"/>
                  <a:gd name="T13" fmla="*/ T12 w 1059"/>
                  <a:gd name="T14" fmla="+- 0 3526 3266"/>
                  <a:gd name="T15" fmla="*/ 3526 h 347"/>
                  <a:gd name="T16" fmla="+- 0 7449 6564"/>
                  <a:gd name="T17" fmla="*/ T16 w 1059"/>
                  <a:gd name="T18" fmla="+- 0 3526 3266"/>
                  <a:gd name="T19" fmla="*/ 3526 h 347"/>
                  <a:gd name="T20" fmla="+- 0 7449 6564"/>
                  <a:gd name="T21" fmla="*/ T20 w 1059"/>
                  <a:gd name="T22" fmla="+- 0 3613 3266"/>
                  <a:gd name="T23" fmla="*/ 3613 h 347"/>
                  <a:gd name="T24" fmla="+- 0 7623 6564"/>
                  <a:gd name="T25" fmla="*/ T24 w 1059"/>
                  <a:gd name="T26" fmla="+- 0 3439 3266"/>
                  <a:gd name="T27" fmla="*/ 3439 h 347"/>
                  <a:gd name="T28" fmla="+- 0 7449 6564"/>
                  <a:gd name="T29" fmla="*/ T28 w 1059"/>
                  <a:gd name="T30" fmla="+- 0 3266 3266"/>
                  <a:gd name="T31" fmla="*/ 3266 h 34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059" h="347">
                    <a:moveTo>
                      <a:pt x="885" y="0"/>
                    </a:moveTo>
                    <a:lnTo>
                      <a:pt x="885" y="87"/>
                    </a:lnTo>
                    <a:lnTo>
                      <a:pt x="0" y="87"/>
                    </a:lnTo>
                    <a:lnTo>
                      <a:pt x="0" y="260"/>
                    </a:lnTo>
                    <a:lnTo>
                      <a:pt x="885" y="260"/>
                    </a:lnTo>
                    <a:lnTo>
                      <a:pt x="885" y="347"/>
                    </a:lnTo>
                    <a:lnTo>
                      <a:pt x="1059" y="173"/>
                    </a:lnTo>
                    <a:lnTo>
                      <a:pt x="885" y="0"/>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grpSp>
        <p:grpSp>
          <p:nvGrpSpPr>
            <p:cNvPr id="7" name="Group 123"/>
            <p:cNvGrpSpPr>
              <a:grpSpLocks/>
            </p:cNvGrpSpPr>
            <p:nvPr/>
          </p:nvGrpSpPr>
          <p:grpSpPr bwMode="auto">
            <a:xfrm>
              <a:off x="6564" y="3266"/>
              <a:ext cx="1059" cy="347"/>
              <a:chOff x="6564" y="3266"/>
              <a:chExt cx="1059" cy="347"/>
            </a:xfrm>
          </p:grpSpPr>
          <p:sp>
            <p:nvSpPr>
              <p:cNvPr id="12" name="Freeform 124"/>
              <p:cNvSpPr>
                <a:spLocks/>
              </p:cNvSpPr>
              <p:nvPr/>
            </p:nvSpPr>
            <p:spPr bwMode="auto">
              <a:xfrm>
                <a:off x="6564" y="3266"/>
                <a:ext cx="1059" cy="347"/>
              </a:xfrm>
              <a:custGeom>
                <a:avLst/>
                <a:gdLst>
                  <a:gd name="T0" fmla="+- 0 6564 6564"/>
                  <a:gd name="T1" fmla="*/ T0 w 1059"/>
                  <a:gd name="T2" fmla="+- 0 3353 3266"/>
                  <a:gd name="T3" fmla="*/ 3353 h 347"/>
                  <a:gd name="T4" fmla="+- 0 7449 6564"/>
                  <a:gd name="T5" fmla="*/ T4 w 1059"/>
                  <a:gd name="T6" fmla="+- 0 3353 3266"/>
                  <a:gd name="T7" fmla="*/ 3353 h 347"/>
                  <a:gd name="T8" fmla="+- 0 7449 6564"/>
                  <a:gd name="T9" fmla="*/ T8 w 1059"/>
                  <a:gd name="T10" fmla="+- 0 3266 3266"/>
                  <a:gd name="T11" fmla="*/ 3266 h 347"/>
                  <a:gd name="T12" fmla="+- 0 7623 6564"/>
                  <a:gd name="T13" fmla="*/ T12 w 1059"/>
                  <a:gd name="T14" fmla="+- 0 3439 3266"/>
                  <a:gd name="T15" fmla="*/ 3439 h 347"/>
                  <a:gd name="T16" fmla="+- 0 7449 6564"/>
                  <a:gd name="T17" fmla="*/ T16 w 1059"/>
                  <a:gd name="T18" fmla="+- 0 3613 3266"/>
                  <a:gd name="T19" fmla="*/ 3613 h 347"/>
                  <a:gd name="T20" fmla="+- 0 7449 6564"/>
                  <a:gd name="T21" fmla="*/ T20 w 1059"/>
                  <a:gd name="T22" fmla="+- 0 3526 3266"/>
                  <a:gd name="T23" fmla="*/ 3526 h 347"/>
                  <a:gd name="T24" fmla="+- 0 6564 6564"/>
                  <a:gd name="T25" fmla="*/ T24 w 1059"/>
                  <a:gd name="T26" fmla="+- 0 3526 3266"/>
                  <a:gd name="T27" fmla="*/ 3526 h 347"/>
                  <a:gd name="T28" fmla="+- 0 6564 6564"/>
                  <a:gd name="T29" fmla="*/ T28 w 1059"/>
                  <a:gd name="T30" fmla="+- 0 3353 3266"/>
                  <a:gd name="T31" fmla="*/ 3353 h 34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059" h="347">
                    <a:moveTo>
                      <a:pt x="0" y="87"/>
                    </a:moveTo>
                    <a:lnTo>
                      <a:pt x="885" y="87"/>
                    </a:lnTo>
                    <a:lnTo>
                      <a:pt x="885" y="0"/>
                    </a:lnTo>
                    <a:lnTo>
                      <a:pt x="1059" y="173"/>
                    </a:lnTo>
                    <a:lnTo>
                      <a:pt x="885" y="347"/>
                    </a:lnTo>
                    <a:lnTo>
                      <a:pt x="885" y="260"/>
                    </a:lnTo>
                    <a:lnTo>
                      <a:pt x="0" y="260"/>
                    </a:lnTo>
                    <a:lnTo>
                      <a:pt x="0" y="87"/>
                    </a:lnTo>
                    <a:close/>
                  </a:path>
                </a:pathLst>
              </a:custGeom>
              <a:noFill/>
              <a:ln w="25400">
                <a:solidFill>
                  <a:srgbClr val="385D8A"/>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grpSp>
        <p:grpSp>
          <p:nvGrpSpPr>
            <p:cNvPr id="8" name="Group 121"/>
            <p:cNvGrpSpPr>
              <a:grpSpLocks/>
            </p:cNvGrpSpPr>
            <p:nvPr/>
          </p:nvGrpSpPr>
          <p:grpSpPr bwMode="auto">
            <a:xfrm>
              <a:off x="6629" y="3953"/>
              <a:ext cx="1059" cy="347"/>
              <a:chOff x="6629" y="3953"/>
              <a:chExt cx="1059" cy="347"/>
            </a:xfrm>
          </p:grpSpPr>
          <p:sp>
            <p:nvSpPr>
              <p:cNvPr id="11" name="Freeform 122"/>
              <p:cNvSpPr>
                <a:spLocks/>
              </p:cNvSpPr>
              <p:nvPr/>
            </p:nvSpPr>
            <p:spPr bwMode="auto">
              <a:xfrm>
                <a:off x="6629" y="3953"/>
                <a:ext cx="1059" cy="347"/>
              </a:xfrm>
              <a:custGeom>
                <a:avLst/>
                <a:gdLst>
                  <a:gd name="T0" fmla="+- 0 7514 6629"/>
                  <a:gd name="T1" fmla="*/ T0 w 1059"/>
                  <a:gd name="T2" fmla="+- 0 3953 3953"/>
                  <a:gd name="T3" fmla="*/ 3953 h 347"/>
                  <a:gd name="T4" fmla="+- 0 7514 6629"/>
                  <a:gd name="T5" fmla="*/ T4 w 1059"/>
                  <a:gd name="T6" fmla="+- 0 4040 3953"/>
                  <a:gd name="T7" fmla="*/ 4040 h 347"/>
                  <a:gd name="T8" fmla="+- 0 6629 6629"/>
                  <a:gd name="T9" fmla="*/ T8 w 1059"/>
                  <a:gd name="T10" fmla="+- 0 4040 3953"/>
                  <a:gd name="T11" fmla="*/ 4040 h 347"/>
                  <a:gd name="T12" fmla="+- 0 6629 6629"/>
                  <a:gd name="T13" fmla="*/ T12 w 1059"/>
                  <a:gd name="T14" fmla="+- 0 4213 3953"/>
                  <a:gd name="T15" fmla="*/ 4213 h 347"/>
                  <a:gd name="T16" fmla="+- 0 7514 6629"/>
                  <a:gd name="T17" fmla="*/ T16 w 1059"/>
                  <a:gd name="T18" fmla="+- 0 4213 3953"/>
                  <a:gd name="T19" fmla="*/ 4213 h 347"/>
                  <a:gd name="T20" fmla="+- 0 7514 6629"/>
                  <a:gd name="T21" fmla="*/ T20 w 1059"/>
                  <a:gd name="T22" fmla="+- 0 4300 3953"/>
                  <a:gd name="T23" fmla="*/ 4300 h 347"/>
                  <a:gd name="T24" fmla="+- 0 7688 6629"/>
                  <a:gd name="T25" fmla="*/ T24 w 1059"/>
                  <a:gd name="T26" fmla="+- 0 4126 3953"/>
                  <a:gd name="T27" fmla="*/ 4126 h 347"/>
                  <a:gd name="T28" fmla="+- 0 7514 6629"/>
                  <a:gd name="T29" fmla="*/ T28 w 1059"/>
                  <a:gd name="T30" fmla="+- 0 3953 3953"/>
                  <a:gd name="T31" fmla="*/ 3953 h 34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059" h="347">
                    <a:moveTo>
                      <a:pt x="885" y="0"/>
                    </a:moveTo>
                    <a:lnTo>
                      <a:pt x="885" y="87"/>
                    </a:lnTo>
                    <a:lnTo>
                      <a:pt x="0" y="87"/>
                    </a:lnTo>
                    <a:lnTo>
                      <a:pt x="0" y="260"/>
                    </a:lnTo>
                    <a:lnTo>
                      <a:pt x="885" y="260"/>
                    </a:lnTo>
                    <a:lnTo>
                      <a:pt x="885" y="347"/>
                    </a:lnTo>
                    <a:lnTo>
                      <a:pt x="1059" y="173"/>
                    </a:lnTo>
                    <a:lnTo>
                      <a:pt x="885" y="0"/>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grpSp>
        <p:grpSp>
          <p:nvGrpSpPr>
            <p:cNvPr id="9" name="Group 119"/>
            <p:cNvGrpSpPr>
              <a:grpSpLocks/>
            </p:cNvGrpSpPr>
            <p:nvPr/>
          </p:nvGrpSpPr>
          <p:grpSpPr bwMode="auto">
            <a:xfrm>
              <a:off x="6629" y="3953"/>
              <a:ext cx="1059" cy="347"/>
              <a:chOff x="6629" y="3953"/>
              <a:chExt cx="1059" cy="347"/>
            </a:xfrm>
          </p:grpSpPr>
          <p:sp>
            <p:nvSpPr>
              <p:cNvPr id="10" name="Freeform 120"/>
              <p:cNvSpPr>
                <a:spLocks/>
              </p:cNvSpPr>
              <p:nvPr/>
            </p:nvSpPr>
            <p:spPr bwMode="auto">
              <a:xfrm>
                <a:off x="6629" y="3953"/>
                <a:ext cx="1059" cy="347"/>
              </a:xfrm>
              <a:custGeom>
                <a:avLst/>
                <a:gdLst>
                  <a:gd name="T0" fmla="+- 0 6629 6629"/>
                  <a:gd name="T1" fmla="*/ T0 w 1059"/>
                  <a:gd name="T2" fmla="+- 0 4040 3953"/>
                  <a:gd name="T3" fmla="*/ 4040 h 347"/>
                  <a:gd name="T4" fmla="+- 0 7514 6629"/>
                  <a:gd name="T5" fmla="*/ T4 w 1059"/>
                  <a:gd name="T6" fmla="+- 0 4040 3953"/>
                  <a:gd name="T7" fmla="*/ 4040 h 347"/>
                  <a:gd name="T8" fmla="+- 0 7514 6629"/>
                  <a:gd name="T9" fmla="*/ T8 w 1059"/>
                  <a:gd name="T10" fmla="+- 0 3953 3953"/>
                  <a:gd name="T11" fmla="*/ 3953 h 347"/>
                  <a:gd name="T12" fmla="+- 0 7688 6629"/>
                  <a:gd name="T13" fmla="*/ T12 w 1059"/>
                  <a:gd name="T14" fmla="+- 0 4126 3953"/>
                  <a:gd name="T15" fmla="*/ 4126 h 347"/>
                  <a:gd name="T16" fmla="+- 0 7514 6629"/>
                  <a:gd name="T17" fmla="*/ T16 w 1059"/>
                  <a:gd name="T18" fmla="+- 0 4300 3953"/>
                  <a:gd name="T19" fmla="*/ 4300 h 347"/>
                  <a:gd name="T20" fmla="+- 0 7514 6629"/>
                  <a:gd name="T21" fmla="*/ T20 w 1059"/>
                  <a:gd name="T22" fmla="+- 0 4213 3953"/>
                  <a:gd name="T23" fmla="*/ 4213 h 347"/>
                  <a:gd name="T24" fmla="+- 0 6629 6629"/>
                  <a:gd name="T25" fmla="*/ T24 w 1059"/>
                  <a:gd name="T26" fmla="+- 0 4213 3953"/>
                  <a:gd name="T27" fmla="*/ 4213 h 347"/>
                  <a:gd name="T28" fmla="+- 0 6629 6629"/>
                  <a:gd name="T29" fmla="*/ T28 w 1059"/>
                  <a:gd name="T30" fmla="+- 0 4040 3953"/>
                  <a:gd name="T31" fmla="*/ 4040 h 34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059" h="347">
                    <a:moveTo>
                      <a:pt x="0" y="87"/>
                    </a:moveTo>
                    <a:lnTo>
                      <a:pt x="885" y="87"/>
                    </a:lnTo>
                    <a:lnTo>
                      <a:pt x="885" y="0"/>
                    </a:lnTo>
                    <a:lnTo>
                      <a:pt x="1059" y="173"/>
                    </a:lnTo>
                    <a:lnTo>
                      <a:pt x="885" y="347"/>
                    </a:lnTo>
                    <a:lnTo>
                      <a:pt x="885" y="260"/>
                    </a:lnTo>
                    <a:lnTo>
                      <a:pt x="0" y="260"/>
                    </a:lnTo>
                    <a:lnTo>
                      <a:pt x="0" y="87"/>
                    </a:lnTo>
                    <a:close/>
                  </a:path>
                </a:pathLst>
              </a:custGeom>
              <a:noFill/>
              <a:ln w="25400">
                <a:solidFill>
                  <a:srgbClr val="385D8A"/>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grpSp>
      </p:grpSp>
    </p:spTree>
    <p:extLst>
      <p:ext uri="{BB962C8B-B14F-4D97-AF65-F5344CB8AC3E}">
        <p14:creationId xmlns:p14="http://schemas.microsoft.com/office/powerpoint/2010/main" val="489748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229600" cy="4929411"/>
          </a:xfrm>
        </p:spPr>
        <p:txBody>
          <a:bodyPr>
            <a:normAutofit/>
          </a:bodyPr>
          <a:lstStyle/>
          <a:p>
            <a:pPr marL="0" indent="0" algn="just">
              <a:buNone/>
            </a:pPr>
            <a:r>
              <a:rPr lang="es-ES" sz="2000" b="1" dirty="0" smtClean="0">
                <a:latin typeface="Arial" panose="020B0604020202020204" pitchFamily="34" charset="0"/>
                <a:cs typeface="Arial" panose="020B0604020202020204" pitchFamily="34" charset="0"/>
              </a:rPr>
              <a:t>Georreferenciación</a:t>
            </a:r>
            <a:endParaRPr lang="es-MX" sz="2000" dirty="0">
              <a:latin typeface="Arial" panose="020B0604020202020204" pitchFamily="34" charset="0"/>
              <a:cs typeface="Arial" panose="020B0604020202020204" pitchFamily="34" charset="0"/>
            </a:endParaRPr>
          </a:p>
          <a:p>
            <a:pPr marL="0" indent="0" algn="just">
              <a:buNone/>
            </a:pPr>
            <a:r>
              <a:rPr lang="es-ES" sz="2000" dirty="0" smtClean="0">
                <a:latin typeface="Arial" panose="020B0604020202020204" pitchFamily="34" charset="0"/>
                <a:cs typeface="Arial" panose="020B0604020202020204" pitchFamily="34" charset="0"/>
              </a:rPr>
              <a:t>También </a:t>
            </a:r>
            <a:r>
              <a:rPr lang="es-ES" sz="2000" dirty="0">
                <a:latin typeface="Arial" panose="020B0604020202020204" pitchFamily="34" charset="0"/>
                <a:cs typeface="Arial" panose="020B0604020202020204" pitchFamily="34" charset="0"/>
              </a:rPr>
              <a:t>denominada geolocalización, es la acción de ubicar sobre un mapa la referencia de algún lugar en particular, en este caso, su Unidad </a:t>
            </a:r>
            <a:r>
              <a:rPr lang="es-ES" sz="2000" dirty="0" smtClean="0">
                <a:latin typeface="Arial" panose="020B0604020202020204" pitchFamily="34" charset="0"/>
                <a:cs typeface="Arial" panose="020B0604020202020204" pitchFamily="34" charset="0"/>
              </a:rPr>
              <a:t>Operativa.  </a:t>
            </a:r>
            <a:endParaRPr lang="es-MX" sz="2000" dirty="0">
              <a:latin typeface="Arial" panose="020B0604020202020204" pitchFamily="34" charset="0"/>
              <a:cs typeface="Arial" panose="020B0604020202020204" pitchFamily="34" charset="0"/>
            </a:endParaRPr>
          </a:p>
          <a:p>
            <a:pPr marL="0" indent="0" algn="just">
              <a:buNone/>
            </a:pPr>
            <a:r>
              <a:rPr lang="es-ES" sz="2000" dirty="0">
                <a:latin typeface="Arial" panose="020B0604020202020204" pitchFamily="34" charset="0"/>
                <a:cs typeface="Arial" panose="020B0604020202020204" pitchFamily="34" charset="0"/>
              </a:rPr>
              <a:t> </a:t>
            </a:r>
            <a:endParaRPr lang="es-MX" sz="2000" dirty="0">
              <a:latin typeface="Arial" panose="020B0604020202020204" pitchFamily="34" charset="0"/>
              <a:cs typeface="Arial" panose="020B0604020202020204" pitchFamily="34" charset="0"/>
            </a:endParaRPr>
          </a:p>
          <a:p>
            <a:pPr marL="0" indent="0" algn="just">
              <a:buNone/>
            </a:pPr>
            <a:r>
              <a:rPr lang="es-ES" sz="2000" dirty="0" smtClean="0">
                <a:latin typeface="Arial" panose="020B0604020202020204" pitchFamily="34" charset="0"/>
                <a:cs typeface="Arial" panose="020B0604020202020204" pitchFamily="34" charset="0"/>
              </a:rPr>
              <a:t>El mapa para la georreferenciación se localiza en la parte inferior de la “Cédula de identificación”, acerque y arrastre el mapa hasta localizar su inmueble </a:t>
            </a:r>
            <a:r>
              <a:rPr lang="es-ES" sz="2000" dirty="0" smtClean="0">
                <a:latin typeface="Arial" panose="020B0604020202020204" pitchFamily="34" charset="0"/>
                <a:cs typeface="Arial" panose="020B0604020202020204" pitchFamily="34" charset="0"/>
              </a:rPr>
              <a:t>y colóquelo </a:t>
            </a:r>
            <a:r>
              <a:rPr lang="es-ES" sz="2000" dirty="0">
                <a:latin typeface="Arial" panose="020B0604020202020204" pitchFamily="34" charset="0"/>
                <a:cs typeface="Arial" panose="020B0604020202020204" pitchFamily="34" charset="0"/>
              </a:rPr>
              <a:t>por debajo </a:t>
            </a:r>
            <a:r>
              <a:rPr lang="es-ES" sz="2000" dirty="0" smtClean="0">
                <a:latin typeface="Arial" panose="020B0604020202020204" pitchFamily="34" charset="0"/>
                <a:cs typeface="Arial" panose="020B0604020202020204" pitchFamily="34" charset="0"/>
              </a:rPr>
              <a:t>del ícono (globo rojo). </a:t>
            </a:r>
            <a:endParaRPr lang="es-MX" sz="2000" dirty="0">
              <a:latin typeface="Arial" panose="020B0604020202020204" pitchFamily="34" charset="0"/>
              <a:cs typeface="Arial" panose="020B0604020202020204" pitchFamily="34" charset="0"/>
            </a:endParaRPr>
          </a:p>
          <a:p>
            <a:pPr marL="0" indent="0">
              <a:buNone/>
            </a:pPr>
            <a:endParaRPr lang="es-MX" dirty="0"/>
          </a:p>
        </p:txBody>
      </p:sp>
      <p:pic>
        <p:nvPicPr>
          <p:cNvPr id="4098" name="Imagen 13"/>
          <p:cNvPicPr>
            <a:picLocks noChangeAspect="1" noChangeArrowheads="1"/>
          </p:cNvPicPr>
          <p:nvPr/>
        </p:nvPicPr>
        <p:blipFill>
          <a:blip r:embed="rId2" cstate="print">
            <a:extLst>
              <a:ext uri="{28A0092B-C50C-407E-A947-70E740481C1C}">
                <a14:useLocalDpi xmlns:a14="http://schemas.microsoft.com/office/drawing/2010/main" val="0"/>
              </a:ext>
            </a:extLst>
          </a:blip>
          <a:srcRect l="2206" t="24457" r="3056" b="11955"/>
          <a:stretch>
            <a:fillRect/>
          </a:stretch>
        </p:blipFill>
        <p:spPr bwMode="auto">
          <a:xfrm>
            <a:off x="1619671" y="3933056"/>
            <a:ext cx="6048673" cy="261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solidFill>
            <a:schemeClr val="bg1">
              <a:lumMod val="65000"/>
            </a:schemeClr>
          </a:solidFill>
          <a:ln>
            <a:noFill/>
          </a:ln>
          <a:effectLst/>
        </p:spPr>
      </p:pic>
      <p:sp>
        <p:nvSpPr>
          <p:cNvPr id="2" name="1 Flecha derecha"/>
          <p:cNvSpPr/>
          <p:nvPr/>
        </p:nvSpPr>
        <p:spPr>
          <a:xfrm>
            <a:off x="4860032" y="4725144"/>
            <a:ext cx="720080" cy="36004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476162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32161" y="1196752"/>
            <a:ext cx="8229600" cy="1069044"/>
          </a:xfrm>
        </p:spPr>
        <p:txBody>
          <a:bodyPr>
            <a:noAutofit/>
          </a:bodyPr>
          <a:lstStyle/>
          <a:p>
            <a:pPr lvl="0" algn="just">
              <a:buFont typeface="Wingdings" panose="05000000000000000000" pitchFamily="2" charset="2"/>
              <a:buChar char="§"/>
            </a:pPr>
            <a:r>
              <a:rPr lang="es-ES" sz="1800" dirty="0" smtClean="0">
                <a:latin typeface="Arial" panose="020B0604020202020204" pitchFamily="34" charset="0"/>
                <a:cs typeface="Arial" panose="020B0604020202020204" pitchFamily="34" charset="0"/>
              </a:rPr>
              <a:t>Una vez ingresada su informac</a:t>
            </a:r>
            <a:r>
              <a:rPr lang="es-ES" sz="1800" dirty="0" smtClean="0">
                <a:latin typeface="Arial" panose="020B0604020202020204" pitchFamily="34" charset="0"/>
                <a:cs typeface="Arial" panose="020B0604020202020204" pitchFamily="34" charset="0"/>
              </a:rPr>
              <a:t>ión el sistema lo reconoce y lo ubica en el mapa en el lugar que usted ha seleccionado.</a:t>
            </a:r>
            <a:endParaRPr lang="es-ES" sz="1800" dirty="0" smtClean="0">
              <a:latin typeface="Arial" panose="020B0604020202020204" pitchFamily="34" charset="0"/>
              <a:cs typeface="Arial" panose="020B0604020202020204" pitchFamily="34" charset="0"/>
            </a:endParaRPr>
          </a:p>
          <a:p>
            <a:pPr lvl="0" algn="just">
              <a:buFont typeface="Wingdings" panose="05000000000000000000" pitchFamily="2" charset="2"/>
              <a:buChar char="§"/>
            </a:pPr>
            <a:endParaRPr lang="es-ES" sz="1800" dirty="0">
              <a:latin typeface="Arial" panose="020B0604020202020204" pitchFamily="34" charset="0"/>
              <a:cs typeface="Arial" panose="020B0604020202020204" pitchFamily="34" charset="0"/>
            </a:endParaRPr>
          </a:p>
          <a:p>
            <a:pPr marL="0" lvl="0" indent="0" algn="just">
              <a:buNone/>
            </a:pPr>
            <a:r>
              <a:rPr lang="es-ES" sz="1800" dirty="0">
                <a:latin typeface="Arial" panose="020B0604020202020204" pitchFamily="34" charset="0"/>
                <a:cs typeface="Arial" panose="020B0604020202020204" pitchFamily="34" charset="0"/>
              </a:rPr>
              <a:t> </a:t>
            </a:r>
            <a:endParaRPr lang="es-MX" sz="1800" dirty="0">
              <a:latin typeface="Arial" panose="020B0604020202020204" pitchFamily="34" charset="0"/>
              <a:cs typeface="Arial" panose="020B0604020202020204" pitchFamily="34" charset="0"/>
            </a:endParaRPr>
          </a:p>
        </p:txBody>
      </p:sp>
      <p:pic>
        <p:nvPicPr>
          <p:cNvPr id="4" name="Picture 7" descr="Captura de pantalla 2014-03-07 a la(s) 11.44.13.png"/>
          <p:cNvPicPr>
            <a:picLocks noChangeAspect="1"/>
          </p:cNvPicPr>
          <p:nvPr/>
        </p:nvPicPr>
        <p:blipFill rotWithShape="1">
          <a:blip r:embed="rId2">
            <a:extLst>
              <a:ext uri="{28A0092B-C50C-407E-A947-70E740481C1C}">
                <a14:useLocalDpi xmlns:a14="http://schemas.microsoft.com/office/drawing/2010/main"/>
              </a:ext>
            </a:extLst>
          </a:blip>
          <a:srcRect l="7181" t="14578" r="566"/>
          <a:stretch/>
        </p:blipFill>
        <p:spPr>
          <a:xfrm>
            <a:off x="1331640" y="2386683"/>
            <a:ext cx="6120682" cy="34674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534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340768"/>
            <a:ext cx="8435280" cy="4608512"/>
          </a:xfrm>
        </p:spPr>
        <p:txBody>
          <a:bodyPr>
            <a:noAutofit/>
          </a:bodyPr>
          <a:lstStyle/>
          <a:p>
            <a:pPr marL="0" indent="0" algn="just">
              <a:buNone/>
            </a:pPr>
            <a:r>
              <a:rPr lang="es-ES" sz="2000" dirty="0" smtClean="0">
                <a:latin typeface="Arial" panose="020B0604020202020204" pitchFamily="34" charset="0"/>
                <a:cs typeface="Arial" panose="020B0604020202020204" pitchFamily="34" charset="0"/>
              </a:rPr>
              <a:t>Actualmente </a:t>
            </a:r>
            <a:r>
              <a:rPr lang="es-ES" sz="2000" dirty="0">
                <a:latin typeface="Arial" panose="020B0604020202020204" pitchFamily="34" charset="0"/>
                <a:cs typeface="Arial" panose="020B0604020202020204" pitchFamily="34" charset="0"/>
              </a:rPr>
              <a:t>se </a:t>
            </a:r>
            <a:r>
              <a:rPr lang="es-ES" sz="2000" dirty="0" smtClean="0">
                <a:latin typeface="Arial" panose="020B0604020202020204" pitchFamily="34" charset="0"/>
                <a:cs typeface="Arial" panose="020B0604020202020204" pitchFamily="34" charset="0"/>
              </a:rPr>
              <a:t>ha integrado </a:t>
            </a:r>
            <a:r>
              <a:rPr lang="es-ES" sz="2000" dirty="0">
                <a:latin typeface="Arial" panose="020B0604020202020204" pitchFamily="34" charset="0"/>
                <a:cs typeface="Arial" panose="020B0604020202020204" pitchFamily="34" charset="0"/>
              </a:rPr>
              <a:t>al </a:t>
            </a:r>
            <a:r>
              <a:rPr lang="es-ES" sz="2000" dirty="0" smtClean="0">
                <a:latin typeface="Arial" panose="020B0604020202020204" pitchFamily="34" charset="0"/>
                <a:cs typeface="Arial" panose="020B0604020202020204" pitchFamily="34" charset="0"/>
              </a:rPr>
              <a:t>CVOED, a través de cvoed.net,  a </a:t>
            </a:r>
            <a:r>
              <a:rPr lang="es-ES" sz="2000" dirty="0">
                <a:latin typeface="Arial" panose="020B0604020202020204" pitchFamily="34" charset="0"/>
                <a:cs typeface="Arial" panose="020B0604020202020204" pitchFamily="34" charset="0"/>
              </a:rPr>
              <a:t>instituciones </a:t>
            </a:r>
            <a:r>
              <a:rPr lang="es-ES" sz="2000" dirty="0" smtClean="0">
                <a:latin typeface="Arial" panose="020B0604020202020204" pitchFamily="34" charset="0"/>
                <a:cs typeface="Arial" panose="020B0604020202020204" pitchFamily="34" charset="0"/>
              </a:rPr>
              <a:t>como: </a:t>
            </a:r>
          </a:p>
          <a:p>
            <a:pPr marL="0" indent="0" algn="just">
              <a:buNone/>
            </a:pPr>
            <a:endParaRPr lang="es-ES" sz="2000" dirty="0" smtClean="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L</a:t>
            </a:r>
            <a:r>
              <a:rPr lang="es-ES" sz="2000" dirty="0" smtClean="0">
                <a:latin typeface="Arial" panose="020B0604020202020204" pitchFamily="34" charset="0"/>
                <a:cs typeface="Arial" panose="020B0604020202020204" pitchFamily="34" charset="0"/>
              </a:rPr>
              <a:t>a Secretaría de </a:t>
            </a:r>
            <a:r>
              <a:rPr lang="es-ES" sz="2000" dirty="0">
                <a:latin typeface="Arial" panose="020B0604020202020204" pitchFamily="34" charset="0"/>
                <a:cs typeface="Arial" panose="020B0604020202020204" pitchFamily="34" charset="0"/>
              </a:rPr>
              <a:t>S</a:t>
            </a:r>
            <a:r>
              <a:rPr lang="es-ES" sz="2000" dirty="0" smtClean="0">
                <a:latin typeface="Arial" panose="020B0604020202020204" pitchFamily="34" charset="0"/>
                <a:cs typeface="Arial" panose="020B0604020202020204" pitchFamily="34" charset="0"/>
              </a:rPr>
              <a:t>alud Federal (Hospitales e inmuebles de administración federal).</a:t>
            </a:r>
          </a:p>
          <a:p>
            <a:pPr algn="just"/>
            <a:r>
              <a:rPr lang="es-ES" sz="2000" dirty="0" smtClean="0">
                <a:latin typeface="Arial" panose="020B0604020202020204" pitchFamily="34" charset="0"/>
                <a:cs typeface="Arial" panose="020B0604020202020204" pitchFamily="34" charset="0"/>
              </a:rPr>
              <a:t>Cruz </a:t>
            </a:r>
            <a:r>
              <a:rPr lang="es-ES" sz="2000" dirty="0">
                <a:latin typeface="Arial" panose="020B0604020202020204" pitchFamily="34" charset="0"/>
                <a:cs typeface="Arial" panose="020B0604020202020204" pitchFamily="34" charset="0"/>
              </a:rPr>
              <a:t>Roja </a:t>
            </a:r>
            <a:r>
              <a:rPr lang="es-ES" sz="2000" dirty="0" smtClean="0">
                <a:latin typeface="Arial" panose="020B0604020202020204" pitchFamily="34" charset="0"/>
                <a:cs typeface="Arial" panose="020B0604020202020204" pitchFamily="34" charset="0"/>
              </a:rPr>
              <a:t>Mexicana. </a:t>
            </a:r>
          </a:p>
          <a:p>
            <a:pPr algn="just"/>
            <a:r>
              <a:rPr lang="es-ES" sz="2000" dirty="0" smtClean="0">
                <a:latin typeface="Arial" panose="020B0604020202020204" pitchFamily="34" charset="0"/>
                <a:cs typeface="Arial" panose="020B0604020202020204" pitchFamily="34" charset="0"/>
              </a:rPr>
              <a:t>El </a:t>
            </a:r>
            <a:r>
              <a:rPr lang="es-ES" sz="2000" dirty="0">
                <a:latin typeface="Arial" panose="020B0604020202020204" pitchFamily="34" charset="0"/>
                <a:cs typeface="Arial" panose="020B0604020202020204" pitchFamily="34" charset="0"/>
              </a:rPr>
              <a:t>Instituto de Seguridad y Servicios Sociales de los Trabajadores del Estado (ISSSTE</a:t>
            </a:r>
            <a:r>
              <a:rPr lang="es-ES" sz="2000" dirty="0" smtClean="0">
                <a:latin typeface="Arial" panose="020B0604020202020204" pitchFamily="34" charset="0"/>
                <a:cs typeface="Arial" panose="020B0604020202020204" pitchFamily="34" charset="0"/>
              </a:rPr>
              <a:t>).</a:t>
            </a:r>
          </a:p>
          <a:p>
            <a:pPr algn="just"/>
            <a:r>
              <a:rPr lang="es-ES" sz="2000" dirty="0" smtClean="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Las Secretarías Estatales de Salud de Ciudad de México, Estado de México, Tlaxcala, Hidalgo y Morelos.</a:t>
            </a:r>
            <a:endParaRPr lang="es-ES" sz="2000" dirty="0" smtClean="0">
              <a:latin typeface="Arial" panose="020B0604020202020204" pitchFamily="34" charset="0"/>
              <a:cs typeface="Arial" panose="020B0604020202020204" pitchFamily="34" charset="0"/>
            </a:endParaRPr>
          </a:p>
          <a:p>
            <a:pPr algn="just"/>
            <a:endParaRPr lang="es-ES" sz="2000" dirty="0">
              <a:latin typeface="Arial" panose="020B0604020202020204" pitchFamily="34" charset="0"/>
              <a:cs typeface="Arial" panose="020B0604020202020204" pitchFamily="34" charset="0"/>
            </a:endParaRPr>
          </a:p>
          <a:p>
            <a:pPr marL="0" indent="0" algn="just">
              <a:buNone/>
            </a:pPr>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L</a:t>
            </a:r>
            <a:r>
              <a:rPr lang="es-ES" sz="2000" dirty="0" smtClean="0">
                <a:latin typeface="Arial" panose="020B0604020202020204" pitchFamily="34" charset="0"/>
                <a:cs typeface="Arial" panose="020B0604020202020204" pitchFamily="34" charset="0"/>
              </a:rPr>
              <a:t>o </a:t>
            </a:r>
            <a:r>
              <a:rPr lang="es-ES" sz="2000" dirty="0">
                <a:latin typeface="Arial" panose="020B0604020202020204" pitchFamily="34" charset="0"/>
                <a:cs typeface="Arial" panose="020B0604020202020204" pitchFamily="34" charset="0"/>
              </a:rPr>
              <a:t>cual permitirá una actuación conjunta ante amenazas, emergencias o desastres en el territorio nacional.</a:t>
            </a:r>
            <a:endParaRPr lang="es-MX" sz="2000" dirty="0">
              <a:latin typeface="Arial" panose="020B0604020202020204" pitchFamily="34" charset="0"/>
              <a:cs typeface="Arial" panose="020B0604020202020204" pitchFamily="34" charset="0"/>
            </a:endParaRPr>
          </a:p>
          <a:p>
            <a:pPr algn="just"/>
            <a:endParaRPr lang="es-MX" sz="24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solidFill>
            <a:schemeClr val="bg1">
              <a:lumMod val="65000"/>
            </a:schemeClr>
          </a:solidFill>
          <a:ln>
            <a:noFill/>
          </a:ln>
          <a:effectLst/>
        </p:spPr>
      </p:pic>
    </p:spTree>
    <p:extLst>
      <p:ext uri="{BB962C8B-B14F-4D97-AF65-F5344CB8AC3E}">
        <p14:creationId xmlns:p14="http://schemas.microsoft.com/office/powerpoint/2010/main" val="37458563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6237312"/>
            <a:ext cx="9144000" cy="62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Marcador de contenido"/>
          <p:cNvSpPr>
            <a:spLocks noGrp="1"/>
          </p:cNvSpPr>
          <p:nvPr/>
        </p:nvSpPr>
        <p:spPr>
          <a:xfrm>
            <a:off x="323528" y="1268760"/>
            <a:ext cx="7848872"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dirty="0" smtClean="0">
                <a:latin typeface="Arial"/>
                <a:cs typeface="Arial"/>
              </a:rPr>
              <a:t>Compromisos y áreas de oportunidad</a:t>
            </a:r>
            <a:endParaRPr lang="es-MX" dirty="0">
              <a:latin typeface="Arial"/>
              <a:cs typeface="Arial"/>
            </a:endParaRPr>
          </a:p>
        </p:txBody>
      </p:sp>
      <p:sp>
        <p:nvSpPr>
          <p:cNvPr id="9" name="2 Marcador de contenido"/>
          <p:cNvSpPr txBox="1">
            <a:spLocks/>
          </p:cNvSpPr>
          <p:nvPr/>
        </p:nvSpPr>
        <p:spPr>
          <a:xfrm>
            <a:off x="755576" y="2276872"/>
            <a:ext cx="7560840" cy="3384376"/>
          </a:xfrm>
          <a:prstGeom prst="rect">
            <a:avLst/>
          </a:prstGeom>
          <a:noFill/>
        </p:spPr>
        <p:txBody>
          <a:bodyPr vert="horz" lIns="91440" tIns="45720" rIns="91440" bIns="45720" rtlCol="0">
            <a:no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Clr>
                <a:schemeClr val="bg2">
                  <a:lumMod val="50000"/>
                </a:schemeClr>
              </a:buClr>
              <a:buFont typeface="Arial" panose="020B0604020202020204" pitchFamily="34" charset="0"/>
              <a:buChar char="•"/>
            </a:pPr>
            <a:r>
              <a:rPr lang="es-MX" sz="2000" dirty="0" smtClean="0">
                <a:latin typeface="Arial"/>
                <a:cs typeface="Arial"/>
              </a:rPr>
              <a:t>Ser un usuario proactivo y promotor del CVOED.</a:t>
            </a:r>
          </a:p>
          <a:p>
            <a:pPr marL="342900" indent="-342900" algn="just">
              <a:buClr>
                <a:schemeClr val="bg2">
                  <a:lumMod val="50000"/>
                </a:schemeClr>
              </a:buClr>
              <a:buFont typeface="Arial" panose="020B0604020202020204" pitchFamily="34" charset="0"/>
              <a:buChar char="•"/>
            </a:pPr>
            <a:endParaRPr lang="es-MX" sz="2000" dirty="0" smtClean="0">
              <a:latin typeface="Arial"/>
              <a:cs typeface="Arial"/>
            </a:endParaRPr>
          </a:p>
          <a:p>
            <a:pPr marL="342900" indent="-342900" algn="just">
              <a:buClr>
                <a:schemeClr val="bg2">
                  <a:lumMod val="50000"/>
                </a:schemeClr>
              </a:buClr>
              <a:buFont typeface="Arial" panose="020B0604020202020204" pitchFamily="34" charset="0"/>
              <a:buChar char="•"/>
            </a:pPr>
            <a:r>
              <a:rPr lang="es-MX" sz="2000" dirty="0" smtClean="0">
                <a:latin typeface="Arial"/>
                <a:cs typeface="Arial"/>
              </a:rPr>
              <a:t>Difundir el tema en mi ámbito de competencia.</a:t>
            </a:r>
          </a:p>
          <a:p>
            <a:pPr marL="342900" indent="-342900" algn="just">
              <a:buClr>
                <a:schemeClr val="bg2">
                  <a:lumMod val="50000"/>
                </a:schemeClr>
              </a:buClr>
              <a:buFont typeface="Arial" panose="020B0604020202020204" pitchFamily="34" charset="0"/>
              <a:buChar char="•"/>
            </a:pPr>
            <a:endParaRPr lang="es-MX" sz="2000" dirty="0" smtClean="0">
              <a:latin typeface="Arial"/>
              <a:cs typeface="Arial"/>
            </a:endParaRPr>
          </a:p>
          <a:p>
            <a:pPr marL="342900" indent="-342900" algn="just">
              <a:buClr>
                <a:schemeClr val="bg2">
                  <a:lumMod val="50000"/>
                </a:schemeClr>
              </a:buClr>
              <a:buFont typeface="Arial" panose="020B0604020202020204" pitchFamily="34" charset="0"/>
              <a:buChar char="•"/>
            </a:pPr>
            <a:r>
              <a:rPr lang="es-MX" sz="2000" dirty="0" smtClean="0">
                <a:latin typeface="Arial"/>
                <a:cs typeface="Arial"/>
              </a:rPr>
              <a:t>Utilizar responsable y cotidianamente el CVOED.</a:t>
            </a:r>
          </a:p>
          <a:p>
            <a:pPr marL="342900" indent="-342900" algn="just">
              <a:buClr>
                <a:schemeClr val="bg2">
                  <a:lumMod val="50000"/>
                </a:schemeClr>
              </a:buClr>
              <a:buFont typeface="Arial" panose="020B0604020202020204" pitchFamily="34" charset="0"/>
              <a:buChar char="•"/>
            </a:pPr>
            <a:endParaRPr lang="es-MX" sz="2000" dirty="0" smtClean="0">
              <a:latin typeface="Arial"/>
              <a:cs typeface="Arial"/>
            </a:endParaRPr>
          </a:p>
          <a:p>
            <a:pPr marL="342900" indent="-342900" algn="just">
              <a:buClr>
                <a:schemeClr val="bg2">
                  <a:lumMod val="50000"/>
                </a:schemeClr>
              </a:buClr>
              <a:buFont typeface="Arial" panose="020B0604020202020204" pitchFamily="34" charset="0"/>
              <a:buChar char="•"/>
            </a:pPr>
            <a:r>
              <a:rPr lang="es-MX" sz="2000" dirty="0" smtClean="0">
                <a:latin typeface="Arial"/>
                <a:cs typeface="Arial"/>
              </a:rPr>
              <a:t>Actualizar la información en la Cédula de identificación y en la Georreferenciación cada 6 meses o cada que haya cambios en los directivos de la unidad.</a:t>
            </a:r>
            <a:endParaRPr lang="es-MX" sz="2000" dirty="0">
              <a:latin typeface="Arial"/>
              <a:cs typeface="Arial"/>
            </a:endParaRPr>
          </a:p>
        </p:txBody>
      </p:sp>
    </p:spTree>
    <p:extLst>
      <p:ext uri="{BB962C8B-B14F-4D97-AF65-F5344CB8AC3E}">
        <p14:creationId xmlns:p14="http://schemas.microsoft.com/office/powerpoint/2010/main" val="13126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7191" y="1340768"/>
            <a:ext cx="4258816" cy="3600400"/>
          </a:xfrm>
        </p:spPr>
        <p:txBody>
          <a:bodyPr>
            <a:normAutofit/>
          </a:bodyPr>
          <a:lstStyle/>
          <a:p>
            <a:pPr marL="0" indent="0" algn="just">
              <a:buNone/>
            </a:pPr>
            <a:r>
              <a:rPr lang="es-ES" sz="2000" b="1" dirty="0" smtClean="0">
                <a:latin typeface="Arial" panose="020B0604020202020204" pitchFamily="34" charset="0"/>
                <a:cs typeface="Arial" panose="020B0604020202020204" pitchFamily="34" charset="0"/>
              </a:rPr>
              <a:t>¿</a:t>
            </a:r>
            <a:r>
              <a:rPr lang="es-ES" sz="2000" b="1" dirty="0">
                <a:latin typeface="Arial" panose="020B0604020202020204" pitchFamily="34" charset="0"/>
                <a:cs typeface="Arial" panose="020B0604020202020204" pitchFamily="34" charset="0"/>
              </a:rPr>
              <a:t>Qué es el CVOED</a:t>
            </a:r>
            <a:r>
              <a:rPr lang="es-ES" sz="2000" b="1" dirty="0" smtClean="0">
                <a:latin typeface="Arial" panose="020B0604020202020204" pitchFamily="34" charset="0"/>
                <a:cs typeface="Arial" panose="020B0604020202020204" pitchFamily="34" charset="0"/>
              </a:rPr>
              <a:t>?</a:t>
            </a:r>
          </a:p>
          <a:p>
            <a:pPr marL="0" indent="0" algn="just">
              <a:buNone/>
            </a:pPr>
            <a:endParaRPr lang="es-MX" sz="1800" dirty="0">
              <a:latin typeface="Arial" panose="020B0604020202020204" pitchFamily="34" charset="0"/>
              <a:cs typeface="Arial" panose="020B0604020202020204" pitchFamily="34" charset="0"/>
            </a:endParaRPr>
          </a:p>
          <a:p>
            <a:pPr marL="0" indent="0" algn="just">
              <a:buNone/>
            </a:pPr>
            <a:r>
              <a:rPr lang="es-ES" sz="1800" dirty="0" smtClean="0">
                <a:latin typeface="Arial" panose="020B0604020202020204" pitchFamily="34" charset="0"/>
                <a:cs typeface="Arial" panose="020B0604020202020204" pitchFamily="34" charset="0"/>
              </a:rPr>
              <a:t>El </a:t>
            </a:r>
            <a:r>
              <a:rPr lang="es-ES" sz="1800" dirty="0">
                <a:latin typeface="Arial" panose="020B0604020202020204" pitchFamily="34" charset="0"/>
                <a:cs typeface="Arial" panose="020B0604020202020204" pitchFamily="34" charset="0"/>
              </a:rPr>
              <a:t>Centro Virtual de Operaciones de Emergencias y Desastres (CVOED) es una aplicación de tipo informático, diseñada por la División de Proyectos Especiales en Salud </a:t>
            </a:r>
            <a:r>
              <a:rPr lang="es-ES" sz="1800" dirty="0" smtClean="0">
                <a:latin typeface="Arial" panose="020B0604020202020204" pitchFamily="34" charset="0"/>
                <a:cs typeface="Arial" panose="020B0604020202020204" pitchFamily="34" charset="0"/>
              </a:rPr>
              <a:t>(</a:t>
            </a:r>
            <a:r>
              <a:rPr lang="es-ES" sz="1800" dirty="0" err="1" smtClean="0">
                <a:latin typeface="Arial" panose="020B0604020202020204" pitchFamily="34" charset="0"/>
                <a:cs typeface="Arial" panose="020B0604020202020204" pitchFamily="34" charset="0"/>
              </a:rPr>
              <a:t>DiPES</a:t>
            </a:r>
            <a:r>
              <a:rPr lang="es-ES" sz="1800" dirty="0" smtClean="0">
                <a:latin typeface="Arial" panose="020B0604020202020204" pitchFamily="34" charset="0"/>
                <a:cs typeface="Arial" panose="020B0604020202020204" pitchFamily="34" charset="0"/>
              </a:rPr>
              <a:t>) de </a:t>
            </a:r>
            <a:r>
              <a:rPr lang="es-ES" sz="1800" dirty="0">
                <a:latin typeface="Arial" panose="020B0604020202020204" pitchFamily="34" charset="0"/>
                <a:cs typeface="Arial" panose="020B0604020202020204" pitchFamily="34" charset="0"/>
              </a:rPr>
              <a:t>la Dirección de Prestaciones Médicas del Instituto Mexicano del Seguro Social, la cual está estructurada para que sea intuitiva, ágil y de fácil </a:t>
            </a:r>
            <a:r>
              <a:rPr lang="es-ES" sz="1800" dirty="0" smtClean="0">
                <a:latin typeface="Arial" panose="020B0604020202020204" pitchFamily="34" charset="0"/>
                <a:cs typeface="Arial" panose="020B0604020202020204" pitchFamily="34" charset="0"/>
              </a:rPr>
              <a:t>utilización</a:t>
            </a:r>
            <a:r>
              <a:rPr lang="es-ES" sz="1800" dirty="0" smtClean="0">
                <a:latin typeface="Arial" panose="020B0604020202020204" pitchFamily="34" charset="0"/>
                <a:cs typeface="Arial" panose="020B0604020202020204" pitchFamily="34" charset="0"/>
              </a:rPr>
              <a:t>. </a:t>
            </a:r>
            <a:endParaRPr lang="es-MX" sz="1800" dirty="0">
              <a:latin typeface="Arial" panose="020B0604020202020204" pitchFamily="34" charset="0"/>
              <a:cs typeface="Arial" panose="020B0604020202020204" pitchFamily="34" charset="0"/>
            </a:endParaRPr>
          </a:p>
        </p:txBody>
      </p:sp>
      <p:pic>
        <p:nvPicPr>
          <p:cNvPr id="4" name="3 Imagen"/>
          <p:cNvPicPr/>
          <p:nvPr/>
        </p:nvPicPr>
        <p:blipFill rotWithShape="1">
          <a:blip r:embed="rId2">
            <a:extLst>
              <a:ext uri="{28A0092B-C50C-407E-A947-70E740481C1C}">
                <a14:useLocalDpi xmlns:a14="http://schemas.microsoft.com/office/drawing/2010/main" val="0"/>
              </a:ext>
            </a:extLst>
          </a:blip>
          <a:srcRect l="19613" t="38136" r="65531" b="49780"/>
          <a:stretch/>
        </p:blipFill>
        <p:spPr bwMode="auto">
          <a:xfrm>
            <a:off x="1259632" y="2348880"/>
            <a:ext cx="2592288" cy="1548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 y="6235700"/>
            <a:ext cx="9144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286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124744"/>
            <a:ext cx="5472608" cy="4536504"/>
          </a:xfrm>
        </p:spPr>
        <p:txBody>
          <a:bodyPr>
            <a:noAutofit/>
          </a:bodyPr>
          <a:lstStyle/>
          <a:p>
            <a:pPr marL="0" indent="0" algn="just">
              <a:buNone/>
            </a:pPr>
            <a:r>
              <a:rPr lang="es-ES" sz="1600" dirty="0" smtClean="0">
                <a:latin typeface="Arial" panose="020B0604020202020204" pitchFamily="34" charset="0"/>
                <a:cs typeface="Arial" panose="020B0604020202020204" pitchFamily="34" charset="0"/>
              </a:rPr>
              <a:t>El CVOED nace </a:t>
            </a:r>
            <a:r>
              <a:rPr lang="es-ES" sz="1600" dirty="0">
                <a:latin typeface="Arial" panose="020B0604020202020204" pitchFamily="34" charset="0"/>
                <a:cs typeface="Arial" panose="020B0604020202020204" pitchFamily="34" charset="0"/>
              </a:rPr>
              <a:t>como </a:t>
            </a:r>
            <a:r>
              <a:rPr lang="es-ES" sz="1600" dirty="0" smtClean="0">
                <a:latin typeface="Arial" panose="020B0604020202020204" pitchFamily="34" charset="0"/>
                <a:cs typeface="Arial" panose="020B0604020202020204" pitchFamily="34" charset="0"/>
              </a:rPr>
              <a:t>una necesidad del IMSS para apoyar la planeación y respuesta ante situaciones de crisis, emergencias o desastres. </a:t>
            </a:r>
          </a:p>
          <a:p>
            <a:pPr marL="0" indent="0" algn="just">
              <a:buNone/>
            </a:pPr>
            <a:endParaRPr lang="es-ES" sz="1600" dirty="0" smtClean="0">
              <a:latin typeface="Arial" panose="020B0604020202020204" pitchFamily="34" charset="0"/>
              <a:cs typeface="Arial" panose="020B0604020202020204" pitchFamily="34" charset="0"/>
            </a:endParaRPr>
          </a:p>
          <a:p>
            <a:pPr marL="0" indent="0" algn="just">
              <a:buNone/>
            </a:pPr>
            <a:r>
              <a:rPr lang="es-ES" sz="1600" dirty="0" smtClean="0">
                <a:latin typeface="Arial" panose="020B0604020202020204" pitchFamily="34" charset="0"/>
                <a:cs typeface="Arial" panose="020B0604020202020204" pitchFamily="34" charset="0"/>
              </a:rPr>
              <a:t>Desarrollado </a:t>
            </a:r>
            <a:r>
              <a:rPr lang="es-ES" sz="1600" dirty="0">
                <a:latin typeface="Arial" panose="020B0604020202020204" pitchFamily="34" charset="0"/>
                <a:cs typeface="Arial" panose="020B0604020202020204" pitchFamily="34" charset="0"/>
              </a:rPr>
              <a:t>en una plataforma de código fuente libre (</a:t>
            </a:r>
            <a:r>
              <a:rPr lang="es-ES" sz="1600" dirty="0" smtClean="0">
                <a:latin typeface="Arial" panose="020B0604020202020204" pitchFamily="34" charset="0"/>
                <a:cs typeface="Arial" panose="020B0604020202020204" pitchFamily="34" charset="0"/>
              </a:rPr>
              <a:t>Open </a:t>
            </a:r>
            <a:r>
              <a:rPr lang="es-ES" sz="1600" dirty="0" err="1" smtClean="0">
                <a:latin typeface="Arial" panose="020B0604020202020204" pitchFamily="34" charset="0"/>
                <a:cs typeface="Arial" panose="020B0604020202020204" pitchFamily="34" charset="0"/>
              </a:rPr>
              <a:t>Source</a:t>
            </a:r>
            <a:r>
              <a:rPr lang="es-ES" sz="1600" dirty="0">
                <a:latin typeface="Arial" panose="020B0604020202020204" pitchFamily="34" charset="0"/>
                <a:cs typeface="Arial" panose="020B0604020202020204" pitchFamily="34" charset="0"/>
              </a:rPr>
              <a:t>) de manera modular, </a:t>
            </a:r>
            <a:r>
              <a:rPr lang="es-ES" sz="1600" dirty="0" smtClean="0">
                <a:latin typeface="Arial" panose="020B0604020202020204" pitchFamily="34" charset="0"/>
                <a:cs typeface="Arial" panose="020B0604020202020204" pitchFamily="34" charset="0"/>
              </a:rPr>
              <a:t>iterativa </a:t>
            </a:r>
            <a:r>
              <a:rPr lang="es-ES" sz="1600" dirty="0">
                <a:latin typeface="Arial" panose="020B0604020202020204" pitchFamily="34" charset="0"/>
                <a:cs typeface="Arial" panose="020B0604020202020204" pitchFamily="34" charset="0"/>
              </a:rPr>
              <a:t>e incremental que facilita el rápido desarrollo de nuevos módulos en el menor tiempo posible.</a:t>
            </a:r>
            <a:endParaRPr lang="es-MX" sz="1600" dirty="0">
              <a:latin typeface="Arial" panose="020B0604020202020204" pitchFamily="34" charset="0"/>
              <a:cs typeface="Arial" panose="020B0604020202020204" pitchFamily="34" charset="0"/>
            </a:endParaRPr>
          </a:p>
          <a:p>
            <a:pPr marL="0" indent="0" algn="just">
              <a:buNone/>
            </a:pPr>
            <a:endParaRPr lang="es-ES" sz="1600" dirty="0">
              <a:latin typeface="Arial" panose="020B0604020202020204" pitchFamily="34" charset="0"/>
              <a:cs typeface="Arial" panose="020B0604020202020204" pitchFamily="34" charset="0"/>
            </a:endParaRPr>
          </a:p>
          <a:p>
            <a:pPr marL="0" indent="0" algn="just">
              <a:buNone/>
            </a:pPr>
            <a:r>
              <a:rPr lang="es-ES" sz="1600" dirty="0" smtClean="0">
                <a:latin typeface="Arial" panose="020B0604020202020204" pitchFamily="34" charset="0"/>
                <a:cs typeface="Arial" panose="020B0604020202020204" pitchFamily="34" charset="0"/>
              </a:rPr>
              <a:t>Sistema </a:t>
            </a:r>
            <a:r>
              <a:rPr lang="es-ES" sz="1600" dirty="0" smtClean="0">
                <a:latin typeface="Arial" panose="020B0604020202020204" pitchFamily="34" charset="0"/>
                <a:cs typeface="Arial" panose="020B0604020202020204" pitchFamily="34" charset="0"/>
              </a:rPr>
              <a:t>central </a:t>
            </a:r>
            <a:r>
              <a:rPr lang="es-ES" sz="1600" dirty="0" smtClean="0">
                <a:latin typeface="Arial" panose="020B0604020202020204" pitchFamily="34" charset="0"/>
                <a:cs typeface="Arial" panose="020B0604020202020204" pitchFamily="34" charset="0"/>
              </a:rPr>
              <a:t>en el IMSS que ayuda </a:t>
            </a:r>
            <a:r>
              <a:rPr lang="es-ES" sz="1600" dirty="0">
                <a:latin typeface="Arial" panose="020B0604020202020204" pitchFamily="34" charset="0"/>
                <a:cs typeface="Arial" panose="020B0604020202020204" pitchFamily="34" charset="0"/>
              </a:rPr>
              <a:t>a enfrentar las crisis, las emergencias y los desastres de todo tipo que se presenten a lo largo y ancho de todo el país y que puedan afectar la vida de los derechohabientes, personal, infraestructura, el equipamiento o la funcionalidad del Instituto. </a:t>
            </a:r>
            <a:endParaRPr lang="es-MX" sz="1600" dirty="0">
              <a:latin typeface="Arial" panose="020B0604020202020204" pitchFamily="34" charset="0"/>
              <a:cs typeface="Arial" panose="020B0604020202020204" pitchFamily="34" charset="0"/>
            </a:endParaRPr>
          </a:p>
          <a:p>
            <a:pPr marL="0" indent="0" algn="just">
              <a:buNone/>
            </a:pPr>
            <a:r>
              <a:rPr lang="es-ES" sz="1600" dirty="0">
                <a:latin typeface="Arial" panose="020B0604020202020204" pitchFamily="34" charset="0"/>
                <a:cs typeface="Arial" panose="020B0604020202020204" pitchFamily="34" charset="0"/>
              </a:rPr>
              <a:t> </a:t>
            </a:r>
          </a:p>
          <a:p>
            <a:pPr marL="0" indent="0" algn="just">
              <a:buNone/>
            </a:pPr>
            <a:r>
              <a:rPr lang="es-ES" sz="1600" dirty="0" smtClean="0">
                <a:latin typeface="Arial" panose="020B0604020202020204" pitchFamily="34" charset="0"/>
                <a:cs typeface="Arial" panose="020B0604020202020204" pitchFamily="34" charset="0"/>
              </a:rPr>
              <a:t>.</a:t>
            </a:r>
            <a:endParaRPr lang="es-MX" sz="16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132856"/>
            <a:ext cx="2396918" cy="2520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860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Subtítulo"/>
          <p:cNvSpPr txBox="1">
            <a:spLocks/>
          </p:cNvSpPr>
          <p:nvPr/>
        </p:nvSpPr>
        <p:spPr>
          <a:xfrm>
            <a:off x="395536" y="1196752"/>
            <a:ext cx="4896544" cy="4248472"/>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
            </a:pPr>
            <a:r>
              <a:rPr lang="es-ES" sz="1800" dirty="0" smtClean="0">
                <a:latin typeface="Arial" panose="020B0604020202020204" pitchFamily="34" charset="0"/>
                <a:cs typeface="Arial" panose="020B0604020202020204" pitchFamily="34" charset="0"/>
              </a:rPr>
              <a:t>Es un sistema informático.</a:t>
            </a:r>
          </a:p>
          <a:p>
            <a:pPr algn="just">
              <a:buFont typeface="Wingdings" panose="05000000000000000000" pitchFamily="2" charset="2"/>
              <a:buChar char="§"/>
            </a:pPr>
            <a:r>
              <a:rPr lang="es-ES" sz="1800" dirty="0" smtClean="0">
                <a:latin typeface="Arial" panose="020B0604020202020204" pitchFamily="34" charset="0"/>
                <a:cs typeface="Arial" panose="020B0604020202020204" pitchFamily="34" charset="0"/>
              </a:rPr>
              <a:t>Usa la red (internet e intranet institucional).</a:t>
            </a:r>
          </a:p>
          <a:p>
            <a:pPr algn="just">
              <a:buFont typeface="Wingdings" panose="05000000000000000000" pitchFamily="2" charset="2"/>
              <a:buChar char="§"/>
            </a:pPr>
            <a:r>
              <a:rPr lang="es-ES" sz="1800" dirty="0" smtClean="0">
                <a:latin typeface="Arial" panose="020B0604020202020204" pitchFamily="34" charset="0"/>
                <a:cs typeface="Arial" panose="020B0604020202020204" pitchFamily="34" charset="0"/>
              </a:rPr>
              <a:t>Elemento básico de comunicación y coordinación</a:t>
            </a:r>
          </a:p>
          <a:p>
            <a:pPr>
              <a:buFont typeface="Wingdings" panose="05000000000000000000" pitchFamily="2" charset="2"/>
              <a:buChar char="§"/>
            </a:pPr>
            <a:r>
              <a:rPr lang="es-MX" sz="1800" dirty="0">
                <a:latin typeface="Arial" panose="020B0604020202020204" pitchFamily="34" charset="0"/>
                <a:cs typeface="Arial" panose="020B0604020202020204" pitchFamily="34" charset="0"/>
              </a:rPr>
              <a:t>No necesita nueva infraestructura</a:t>
            </a:r>
            <a:r>
              <a:rPr lang="es-MX" sz="1800" dirty="0" smtClean="0">
                <a:latin typeface="Arial" panose="020B0604020202020204" pitchFamily="34" charset="0"/>
                <a:cs typeface="Arial" panose="020B0604020202020204" pitchFamily="34" charset="0"/>
              </a:rPr>
              <a:t>.</a:t>
            </a:r>
            <a:endParaRPr lang="es-MX" sz="1800" dirty="0">
              <a:latin typeface="Arial" panose="020B0604020202020204" pitchFamily="34" charset="0"/>
              <a:cs typeface="Arial" panose="020B0604020202020204" pitchFamily="34" charset="0"/>
            </a:endParaRPr>
          </a:p>
          <a:p>
            <a:pPr>
              <a:buFont typeface="Wingdings" panose="05000000000000000000" pitchFamily="2" charset="2"/>
              <a:buChar char="§"/>
            </a:pPr>
            <a:r>
              <a:rPr lang="es-MX" sz="1800" dirty="0">
                <a:latin typeface="Arial" panose="020B0604020202020204" pitchFamily="34" charset="0"/>
                <a:cs typeface="Arial" panose="020B0604020202020204" pitchFamily="34" charset="0"/>
              </a:rPr>
              <a:t>Es accesible en todas las Unidades Medicas</a:t>
            </a:r>
            <a:r>
              <a:rPr lang="es-MX" sz="1800" dirty="0" smtClean="0">
                <a:latin typeface="Arial" panose="020B0604020202020204" pitchFamily="34" charset="0"/>
                <a:cs typeface="Arial" panose="020B0604020202020204" pitchFamily="34" charset="0"/>
              </a:rPr>
              <a:t>.</a:t>
            </a:r>
            <a:endParaRPr lang="es-MX" sz="1800" dirty="0">
              <a:latin typeface="Arial" panose="020B0604020202020204" pitchFamily="34" charset="0"/>
              <a:cs typeface="Arial" panose="020B0604020202020204" pitchFamily="34" charset="0"/>
            </a:endParaRPr>
          </a:p>
          <a:p>
            <a:pPr>
              <a:buFont typeface="Wingdings" panose="05000000000000000000" pitchFamily="2" charset="2"/>
              <a:buChar char="§"/>
            </a:pPr>
            <a:r>
              <a:rPr lang="es-MX" sz="1800" dirty="0">
                <a:latin typeface="Arial" panose="020B0604020202020204" pitchFamily="34" charset="0"/>
                <a:cs typeface="Arial" panose="020B0604020202020204" pitchFamily="34" charset="0"/>
              </a:rPr>
              <a:t>Bajo costo</a:t>
            </a:r>
            <a:r>
              <a:rPr lang="es-MX" sz="1800" dirty="0" smtClean="0">
                <a:latin typeface="Arial" panose="020B0604020202020204" pitchFamily="34" charset="0"/>
                <a:cs typeface="Arial" panose="020B0604020202020204" pitchFamily="34" charset="0"/>
              </a:rPr>
              <a:t>.</a:t>
            </a:r>
            <a:endParaRPr lang="es-MX" sz="1800" dirty="0">
              <a:latin typeface="Arial" panose="020B0604020202020204" pitchFamily="34" charset="0"/>
              <a:cs typeface="Arial" panose="020B0604020202020204" pitchFamily="34" charset="0"/>
            </a:endParaRPr>
          </a:p>
          <a:p>
            <a:pPr>
              <a:buFont typeface="Wingdings" panose="05000000000000000000" pitchFamily="2" charset="2"/>
              <a:buChar char="§"/>
            </a:pPr>
            <a:r>
              <a:rPr lang="es-MX" sz="1800" dirty="0" smtClean="0">
                <a:latin typeface="Arial" panose="020B0604020202020204" pitchFamily="34" charset="0"/>
                <a:cs typeface="Arial" panose="020B0604020202020204" pitchFamily="34" charset="0"/>
              </a:rPr>
              <a:t>Manejo en un solo sitio de Datos</a:t>
            </a:r>
            <a:r>
              <a:rPr lang="es-MX" sz="1800" dirty="0">
                <a:latin typeface="Arial" panose="020B0604020202020204" pitchFamily="34" charset="0"/>
                <a:cs typeface="Arial" panose="020B0604020202020204" pitchFamily="34" charset="0"/>
              </a:rPr>
              <a:t>, voz y video</a:t>
            </a:r>
            <a:r>
              <a:rPr lang="es-MX" sz="1800" dirty="0" smtClean="0">
                <a:latin typeface="Arial" panose="020B0604020202020204" pitchFamily="34" charset="0"/>
                <a:cs typeface="Arial" panose="020B0604020202020204" pitchFamily="34" charset="0"/>
              </a:rPr>
              <a:t>.</a:t>
            </a:r>
            <a:endParaRPr lang="es-MX" sz="1800" dirty="0">
              <a:latin typeface="Arial" panose="020B0604020202020204" pitchFamily="34" charset="0"/>
              <a:cs typeface="Arial" panose="020B0604020202020204" pitchFamily="34" charset="0"/>
            </a:endParaRPr>
          </a:p>
          <a:p>
            <a:pPr>
              <a:buFont typeface="Wingdings" panose="05000000000000000000" pitchFamily="2" charset="2"/>
              <a:buChar char="§"/>
            </a:pPr>
            <a:r>
              <a:rPr lang="es-MX" sz="1800" dirty="0">
                <a:latin typeface="Arial" panose="020B0604020202020204" pitchFamily="34" charset="0"/>
                <a:cs typeface="Arial" panose="020B0604020202020204" pitchFamily="34" charset="0"/>
              </a:rPr>
              <a:t>Comunicación en tiempo </a:t>
            </a:r>
            <a:r>
              <a:rPr lang="es-MX" sz="1800" dirty="0" smtClean="0">
                <a:latin typeface="Arial" panose="020B0604020202020204" pitchFamily="34" charset="0"/>
                <a:cs typeface="Arial" panose="020B0604020202020204" pitchFamily="34" charset="0"/>
              </a:rPr>
              <a:t>real.</a:t>
            </a:r>
          </a:p>
          <a:p>
            <a:pPr>
              <a:buFont typeface="Wingdings" panose="05000000000000000000" pitchFamily="2" charset="2"/>
              <a:buChar char="§"/>
            </a:pPr>
            <a:r>
              <a:rPr lang="es-MX" sz="1800" dirty="0" smtClean="0">
                <a:latin typeface="Arial" panose="020B0604020202020204" pitchFamily="34" charset="0"/>
                <a:cs typeface="Arial" panose="020B0604020202020204" pitchFamily="34" charset="0"/>
              </a:rPr>
              <a:t>Flexibilidad</a:t>
            </a:r>
            <a:r>
              <a:rPr lang="es-MX" sz="1800" dirty="0">
                <a:latin typeface="Arial" panose="020B0604020202020204" pitchFamily="34" charset="0"/>
                <a:cs typeface="Arial" panose="020B0604020202020204" pitchFamily="34" charset="0"/>
              </a:rPr>
              <a:t>. </a:t>
            </a:r>
            <a:endParaRPr lang="es-MX" sz="18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s-MX" sz="1800" dirty="0" smtClean="0">
                <a:latin typeface="Arial" panose="020B0604020202020204" pitchFamily="34" charset="0"/>
                <a:cs typeface="Arial" panose="020B0604020202020204" pitchFamily="34" charset="0"/>
              </a:rPr>
              <a:t>Recurso </a:t>
            </a:r>
            <a:r>
              <a:rPr lang="es-MX" sz="1800" dirty="0">
                <a:latin typeface="Arial" panose="020B0604020202020204" pitchFamily="34" charset="0"/>
                <a:cs typeface="Arial" panose="020B0604020202020204" pitchFamily="34" charset="0"/>
              </a:rPr>
              <a:t>generalizado.</a:t>
            </a:r>
          </a:p>
          <a:p>
            <a:pPr algn="just">
              <a:buFont typeface="Wingdings" panose="05000000000000000000" pitchFamily="2" charset="2"/>
              <a:buChar char="§"/>
            </a:pPr>
            <a:endParaRPr lang="es-ES" sz="1800" dirty="0" smtClean="0">
              <a:latin typeface="Arial" panose="020B0604020202020204" pitchFamily="34" charset="0"/>
              <a:cs typeface="Arial" panose="020B0604020202020204" pitchFamily="34" charset="0"/>
            </a:endParaRPr>
          </a:p>
          <a:p>
            <a:pPr algn="just">
              <a:buFont typeface="Wingdings" charset="2"/>
              <a:buChar char="ü"/>
            </a:pPr>
            <a:endParaRPr lang="es-ES" sz="2400" dirty="0"/>
          </a:p>
        </p:txBody>
      </p:sp>
      <p:pic>
        <p:nvPicPr>
          <p:cNvPr id="6" name="Imagen 5"/>
          <p:cNvPicPr>
            <a:picLocks noChangeAspect="1"/>
          </p:cNvPicPr>
          <p:nvPr/>
        </p:nvPicPr>
        <p:blipFill>
          <a:blip r:embed="rId2"/>
          <a:stretch>
            <a:fillRect/>
          </a:stretch>
        </p:blipFill>
        <p:spPr>
          <a:xfrm>
            <a:off x="5299598" y="1628800"/>
            <a:ext cx="3880914" cy="3505759"/>
          </a:xfrm>
          <a:prstGeom prst="rect">
            <a:avLst/>
          </a:prstGeom>
          <a:ln>
            <a:noFill/>
          </a:ln>
          <a:effectLst>
            <a:outerShdw blurRad="292100" dist="139700" dir="2700000" algn="tl" rotWithShape="0">
              <a:srgbClr val="333333">
                <a:alpha val="65000"/>
              </a:srgbClr>
            </a:outerShdw>
          </a:effectLst>
        </p:spPr>
      </p:pic>
      <p:sp>
        <p:nvSpPr>
          <p:cNvPr id="5" name="Rectángulo 2"/>
          <p:cNvSpPr/>
          <p:nvPr/>
        </p:nvSpPr>
        <p:spPr>
          <a:xfrm>
            <a:off x="0" y="5517232"/>
            <a:ext cx="8811028" cy="707886"/>
          </a:xfrm>
          <a:prstGeom prst="rect">
            <a:avLst/>
          </a:prstGeom>
        </p:spPr>
        <p:txBody>
          <a:bodyPr wrap="square">
            <a:spAutoFit/>
          </a:bodyPr>
          <a:lstStyle/>
          <a:p>
            <a:pPr algn="ctr"/>
            <a:r>
              <a:rPr lang="es-MX" sz="2000" dirty="0" smtClean="0">
                <a:latin typeface="Arial" panose="020B0604020202020204" pitchFamily="34" charset="0"/>
                <a:cs typeface="Arial" panose="020B0604020202020204" pitchFamily="34" charset="0"/>
              </a:rPr>
              <a:t>“</a:t>
            </a:r>
            <a:r>
              <a:rPr lang="es-MX" sz="2000" b="1" i="1" dirty="0" smtClean="0">
                <a:latin typeface="Arial" panose="020B0604020202020204" pitchFamily="34" charset="0"/>
                <a:cs typeface="Arial" panose="020B0604020202020204" pitchFamily="34" charset="0"/>
              </a:rPr>
              <a:t>su </a:t>
            </a:r>
            <a:r>
              <a:rPr lang="es-MX" sz="2000" b="1" i="1" dirty="0">
                <a:latin typeface="Arial" panose="020B0604020202020204" pitchFamily="34" charset="0"/>
                <a:cs typeface="Arial" panose="020B0604020202020204" pitchFamily="34" charset="0"/>
              </a:rPr>
              <a:t>utilidad </a:t>
            </a:r>
            <a:r>
              <a:rPr lang="es-MX" sz="2000" b="1" i="1" dirty="0" smtClean="0">
                <a:latin typeface="Arial" panose="020B0604020202020204" pitchFamily="34" charset="0"/>
                <a:cs typeface="Arial" panose="020B0604020202020204" pitchFamily="34" charset="0"/>
              </a:rPr>
              <a:t>ha sido demostrada </a:t>
            </a:r>
          </a:p>
          <a:p>
            <a:pPr algn="ctr"/>
            <a:r>
              <a:rPr lang="es-MX" sz="2000" b="1" i="1" dirty="0" smtClean="0">
                <a:latin typeface="Arial" panose="020B0604020202020204" pitchFamily="34" charset="0"/>
                <a:cs typeface="Arial" panose="020B0604020202020204" pitchFamily="34" charset="0"/>
              </a:rPr>
              <a:t>en emergencias y desastres </a:t>
            </a:r>
            <a:r>
              <a:rPr lang="es-MX" sz="2000" b="1" i="1" dirty="0">
                <a:latin typeface="Arial" panose="020B0604020202020204" pitchFamily="34" charset="0"/>
                <a:cs typeface="Arial" panose="020B0604020202020204" pitchFamily="34" charset="0"/>
              </a:rPr>
              <a:t>recientes</a:t>
            </a:r>
            <a:r>
              <a:rPr lang="es-MX" sz="2000" dirty="0">
                <a:latin typeface="Arial" panose="020B0604020202020204" pitchFamily="34" charset="0"/>
                <a:cs typeface="Arial" panose="020B0604020202020204" pitchFamily="34" charset="0"/>
              </a:rPr>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 y="6235700"/>
            <a:ext cx="9144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27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1256409"/>
            <a:ext cx="8229600" cy="2565253"/>
          </a:xfrm>
          <a:noFill/>
        </p:spPr>
        <p:txBody>
          <a:bodyPr>
            <a:normAutofit fontScale="85000" lnSpcReduction="20000"/>
          </a:bodyPr>
          <a:lstStyle/>
          <a:p>
            <a:pPr algn="just">
              <a:buFont typeface="Wingdings" panose="05000000000000000000" pitchFamily="2" charset="2"/>
              <a:buChar char="§"/>
            </a:pPr>
            <a:endParaRPr lang="es-MX" sz="2100" b="1" dirty="0" smtClean="0">
              <a:solidFill>
                <a:srgbClr val="000000"/>
              </a:solidFill>
              <a:latin typeface="Arial"/>
              <a:cs typeface="Arial"/>
            </a:endParaRPr>
          </a:p>
          <a:p>
            <a:pPr algn="just">
              <a:buFont typeface="Wingdings" panose="05000000000000000000" pitchFamily="2" charset="2"/>
              <a:buChar char="§"/>
            </a:pPr>
            <a:r>
              <a:rPr lang="es-MX" sz="2100" b="1" dirty="0" smtClean="0">
                <a:solidFill>
                  <a:srgbClr val="000000"/>
                </a:solidFill>
                <a:latin typeface="Arial"/>
                <a:cs typeface="Arial"/>
              </a:rPr>
              <a:t>No requiere </a:t>
            </a:r>
            <a:r>
              <a:rPr lang="es-MX" sz="2100" dirty="0" smtClean="0">
                <a:solidFill>
                  <a:srgbClr val="000000"/>
                </a:solidFill>
                <a:latin typeface="Arial"/>
                <a:cs typeface="Arial"/>
              </a:rPr>
              <a:t>de </a:t>
            </a:r>
            <a:r>
              <a:rPr lang="es-MX" sz="2100" dirty="0" smtClean="0">
                <a:solidFill>
                  <a:srgbClr val="000000"/>
                </a:solidFill>
                <a:latin typeface="Arial"/>
                <a:cs typeface="Arial"/>
              </a:rPr>
              <a:t>área </a:t>
            </a:r>
            <a:r>
              <a:rPr lang="es-MX" sz="2100" dirty="0" smtClean="0">
                <a:solidFill>
                  <a:srgbClr val="000000"/>
                </a:solidFill>
                <a:latin typeface="Arial"/>
                <a:cs typeface="Arial"/>
              </a:rPr>
              <a:t>física específica.</a:t>
            </a:r>
          </a:p>
          <a:p>
            <a:pPr marL="0" indent="0" algn="just">
              <a:buNone/>
            </a:pPr>
            <a:endParaRPr lang="es-MX" sz="2100" dirty="0" smtClean="0">
              <a:solidFill>
                <a:srgbClr val="000000"/>
              </a:solidFill>
              <a:latin typeface="Arial"/>
              <a:cs typeface="Arial"/>
            </a:endParaRPr>
          </a:p>
          <a:p>
            <a:pPr algn="just">
              <a:buFont typeface="Wingdings" panose="05000000000000000000" pitchFamily="2" charset="2"/>
              <a:buChar char="§"/>
            </a:pPr>
            <a:r>
              <a:rPr lang="es-MX" sz="2100" dirty="0" smtClean="0">
                <a:solidFill>
                  <a:srgbClr val="000000"/>
                </a:solidFill>
                <a:latin typeface="Arial"/>
                <a:cs typeface="Arial"/>
              </a:rPr>
              <a:t>Permite la creación de </a:t>
            </a:r>
            <a:r>
              <a:rPr lang="es-MX" sz="2100" b="1" dirty="0" smtClean="0">
                <a:solidFill>
                  <a:srgbClr val="000000"/>
                </a:solidFill>
                <a:latin typeface="Arial"/>
                <a:cs typeface="Arial"/>
              </a:rPr>
              <a:t>salas de situación en cualquier lugar</a:t>
            </a:r>
            <a:r>
              <a:rPr lang="es-MX" sz="2100" dirty="0" smtClean="0">
                <a:solidFill>
                  <a:srgbClr val="000000"/>
                </a:solidFill>
                <a:latin typeface="Arial"/>
                <a:cs typeface="Arial"/>
              </a:rPr>
              <a:t> </a:t>
            </a:r>
            <a:r>
              <a:rPr lang="es-MX" sz="2100" dirty="0">
                <a:latin typeface="Arial"/>
                <a:cs typeface="Arial"/>
              </a:rPr>
              <a:t>sin importar ubicación </a:t>
            </a:r>
            <a:r>
              <a:rPr lang="es-MX" sz="2100" dirty="0" smtClean="0">
                <a:latin typeface="Arial"/>
                <a:cs typeface="Arial"/>
              </a:rPr>
              <a:t>geográfica, </a:t>
            </a:r>
            <a:r>
              <a:rPr lang="es-MX" sz="2100" dirty="0" smtClean="0">
                <a:solidFill>
                  <a:srgbClr val="000000"/>
                </a:solidFill>
                <a:latin typeface="Arial"/>
                <a:cs typeface="Arial"/>
              </a:rPr>
              <a:t>con mínimos requisitos. </a:t>
            </a:r>
          </a:p>
          <a:p>
            <a:pPr marL="0" indent="0" algn="just">
              <a:buNone/>
            </a:pPr>
            <a:endParaRPr lang="es-MX" sz="2100" dirty="0" smtClean="0">
              <a:solidFill>
                <a:srgbClr val="000000"/>
              </a:solidFill>
              <a:latin typeface="Arial"/>
              <a:cs typeface="Arial"/>
            </a:endParaRPr>
          </a:p>
          <a:p>
            <a:pPr algn="just">
              <a:buFont typeface="Wingdings" panose="05000000000000000000" pitchFamily="2" charset="2"/>
              <a:buChar char="§"/>
            </a:pPr>
            <a:r>
              <a:rPr lang="es-MX" sz="2100" b="1" dirty="0" smtClean="0">
                <a:solidFill>
                  <a:srgbClr val="000000"/>
                </a:solidFill>
                <a:latin typeface="Arial"/>
                <a:cs typeface="Arial"/>
              </a:rPr>
              <a:t>Evita costos </a:t>
            </a:r>
            <a:r>
              <a:rPr lang="es-MX" sz="2100" dirty="0" smtClean="0">
                <a:solidFill>
                  <a:srgbClr val="000000"/>
                </a:solidFill>
                <a:latin typeface="Arial"/>
                <a:cs typeface="Arial"/>
              </a:rPr>
              <a:t>de operación extraordinarios.</a:t>
            </a:r>
          </a:p>
          <a:p>
            <a:pPr marL="0" indent="0" algn="just">
              <a:buNone/>
            </a:pPr>
            <a:endParaRPr lang="es-MX" sz="2100" dirty="0" smtClean="0">
              <a:solidFill>
                <a:srgbClr val="000000"/>
              </a:solidFill>
              <a:latin typeface="Arial"/>
              <a:cs typeface="Arial"/>
            </a:endParaRPr>
          </a:p>
          <a:p>
            <a:pPr algn="just">
              <a:buFont typeface="Wingdings" panose="05000000000000000000" pitchFamily="2" charset="2"/>
              <a:buChar char="§"/>
            </a:pPr>
            <a:r>
              <a:rPr lang="es-MX" sz="2100" dirty="0" smtClean="0">
                <a:solidFill>
                  <a:srgbClr val="000000"/>
                </a:solidFill>
                <a:latin typeface="Arial"/>
                <a:cs typeface="Arial"/>
              </a:rPr>
              <a:t>Se puede accesar a ella desde la </a:t>
            </a:r>
            <a:r>
              <a:rPr lang="es-MX" sz="2100" b="1" dirty="0" smtClean="0">
                <a:solidFill>
                  <a:srgbClr val="000000"/>
                </a:solidFill>
                <a:latin typeface="Arial"/>
                <a:cs typeface="Arial"/>
              </a:rPr>
              <a:t>intranet institucional o internet </a:t>
            </a:r>
            <a:r>
              <a:rPr lang="es-MX" sz="2100" dirty="0" smtClean="0">
                <a:solidFill>
                  <a:srgbClr val="000000"/>
                </a:solidFill>
                <a:latin typeface="Arial"/>
                <a:cs typeface="Arial"/>
              </a:rPr>
              <a:t>libre.</a:t>
            </a:r>
          </a:p>
          <a:p>
            <a:pPr algn="just">
              <a:buFont typeface="Wingdings" charset="2"/>
              <a:buChar char="ü"/>
            </a:pPr>
            <a:endParaRPr lang="es-MX" sz="2400" dirty="0" smtClean="0">
              <a:solidFill>
                <a:srgbClr val="000000"/>
              </a:solidFill>
              <a:latin typeface="Arial"/>
              <a:cs typeface="Arial"/>
            </a:endParaRPr>
          </a:p>
          <a:p>
            <a:pPr marL="0" indent="0">
              <a:buNone/>
            </a:pPr>
            <a:endParaRPr lang="es-MX" sz="2400" dirty="0" smtClean="0">
              <a:solidFill>
                <a:srgbClr val="000000"/>
              </a:solidFill>
              <a:latin typeface="Arial"/>
              <a:cs typeface="Arial"/>
            </a:endParaRPr>
          </a:p>
        </p:txBody>
      </p:sp>
      <p:sp>
        <p:nvSpPr>
          <p:cNvPr id="6" name="CuadroTexto 5"/>
          <p:cNvSpPr txBox="1"/>
          <p:nvPr/>
        </p:nvSpPr>
        <p:spPr>
          <a:xfrm>
            <a:off x="444172" y="4535200"/>
            <a:ext cx="5770984" cy="923330"/>
          </a:xfrm>
          <a:prstGeom prst="rect">
            <a:avLst/>
          </a:prstGeom>
          <a:no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s-MX" dirty="0">
                <a:solidFill>
                  <a:srgbClr val="000000"/>
                </a:solidFill>
                <a:latin typeface="Arial"/>
                <a:cs typeface="Arial"/>
              </a:rPr>
              <a:t>Acceso a través de cualquier dispositivo móvil con servicio de datos: </a:t>
            </a:r>
            <a:r>
              <a:rPr lang="es-MX" b="1" dirty="0">
                <a:solidFill>
                  <a:srgbClr val="002060"/>
                </a:solidFill>
                <a:latin typeface="Arial"/>
                <a:cs typeface="Arial"/>
              </a:rPr>
              <a:t>smartphones, tabletas, computadoras portátiles</a:t>
            </a:r>
            <a:r>
              <a:rPr lang="es-MX" dirty="0" smtClean="0">
                <a:solidFill>
                  <a:srgbClr val="000000"/>
                </a:solidFill>
                <a:latin typeface="Arial"/>
                <a:cs typeface="Arial"/>
              </a:rPr>
              <a:t>.</a:t>
            </a:r>
            <a:endParaRPr lang="es-MX" dirty="0">
              <a:solidFill>
                <a:srgbClr val="000000"/>
              </a:solidFill>
              <a:latin typeface="Arial"/>
              <a:cs typeface="Arial"/>
            </a:endParaRPr>
          </a:p>
        </p:txBody>
      </p:sp>
      <p:pic>
        <p:nvPicPr>
          <p:cNvPr id="7"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2240" y="3789040"/>
            <a:ext cx="1968189" cy="21996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62" y="6235700"/>
            <a:ext cx="9144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433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96752"/>
            <a:ext cx="5904656" cy="4896543"/>
          </a:xfrm>
        </p:spPr>
        <p:txBody>
          <a:bodyPr>
            <a:noAutofit/>
          </a:bodyPr>
          <a:lstStyle/>
          <a:p>
            <a:pPr marL="0" indent="0" algn="just">
              <a:buNone/>
            </a:pPr>
            <a:r>
              <a:rPr lang="es-ES" sz="2000" b="1" dirty="0" smtClean="0">
                <a:latin typeface="Arial" panose="020B0604020202020204" pitchFamily="34" charset="0"/>
                <a:cs typeface="Arial" panose="020B0604020202020204" pitchFamily="34" charset="0"/>
              </a:rPr>
              <a:t>El </a:t>
            </a:r>
            <a:r>
              <a:rPr lang="es-ES" sz="2000" b="1" dirty="0">
                <a:latin typeface="Arial" panose="020B0604020202020204" pitchFamily="34" charset="0"/>
                <a:cs typeface="Arial" panose="020B0604020202020204" pitchFamily="34" charset="0"/>
              </a:rPr>
              <a:t>acceso al CVOED </a:t>
            </a:r>
            <a:endParaRPr lang="es-ES" sz="2000" b="1" dirty="0" smtClean="0">
              <a:latin typeface="Arial" panose="020B0604020202020204" pitchFamily="34" charset="0"/>
              <a:cs typeface="Arial" panose="020B0604020202020204" pitchFamily="34" charset="0"/>
            </a:endParaRPr>
          </a:p>
          <a:p>
            <a:pPr marL="0" indent="0" algn="just">
              <a:buNone/>
            </a:pPr>
            <a:endParaRPr lang="es-ES" sz="2000" b="1" dirty="0" smtClean="0">
              <a:latin typeface="Arial" panose="020B0604020202020204" pitchFamily="34" charset="0"/>
              <a:cs typeface="Arial" panose="020B0604020202020204" pitchFamily="34" charset="0"/>
            </a:endParaRPr>
          </a:p>
          <a:p>
            <a:pPr marL="0" indent="0" algn="just">
              <a:buNone/>
            </a:pPr>
            <a:r>
              <a:rPr lang="es-ES" sz="2000" dirty="0">
                <a:latin typeface="Arial" panose="020B0604020202020204" pitchFamily="34" charset="0"/>
                <a:cs typeface="Arial" panose="020B0604020202020204" pitchFamily="34" charset="0"/>
              </a:rPr>
              <a:t>E</a:t>
            </a:r>
            <a:r>
              <a:rPr lang="es-ES" sz="2000" dirty="0" smtClean="0">
                <a:latin typeface="Arial" panose="020B0604020202020204" pitchFamily="34" charset="0"/>
                <a:cs typeface="Arial" panose="020B0604020202020204" pitchFamily="34" charset="0"/>
              </a:rPr>
              <a:t>s </a:t>
            </a:r>
            <a:r>
              <a:rPr lang="es-ES" sz="1800" dirty="0">
                <a:latin typeface="Arial" panose="020B0604020202020204" pitchFamily="34" charset="0"/>
                <a:cs typeface="Arial" panose="020B0604020202020204" pitchFamily="34" charset="0"/>
              </a:rPr>
              <a:t>de suma facilidad en todo el país, dado que prácticamente en todas las unidades operativas del IMSS existen nodos de Internet y equipo básico de cómputo. </a:t>
            </a:r>
            <a:endParaRPr lang="es-ES" sz="1800" dirty="0" smtClean="0">
              <a:latin typeface="Arial" panose="020B0604020202020204" pitchFamily="34" charset="0"/>
              <a:cs typeface="Arial" panose="020B0604020202020204" pitchFamily="34" charset="0"/>
            </a:endParaRPr>
          </a:p>
          <a:p>
            <a:pPr marL="0" indent="0" algn="just">
              <a:buNone/>
            </a:pPr>
            <a:endParaRPr lang="es-ES" sz="1800" dirty="0" smtClean="0">
              <a:latin typeface="Arial" panose="020B0604020202020204" pitchFamily="34" charset="0"/>
              <a:cs typeface="Arial" panose="020B0604020202020204" pitchFamily="34" charset="0"/>
            </a:endParaRPr>
          </a:p>
          <a:p>
            <a:pPr marL="0" indent="0" algn="just">
              <a:buNone/>
            </a:pPr>
            <a:r>
              <a:rPr lang="es-ES" sz="1800" dirty="0" smtClean="0">
                <a:latin typeface="Arial" panose="020B0604020202020204" pitchFamily="34" charset="0"/>
                <a:cs typeface="Arial" panose="020B0604020202020204" pitchFamily="34" charset="0"/>
              </a:rPr>
              <a:t>Esto </a:t>
            </a:r>
            <a:r>
              <a:rPr lang="es-ES" sz="1800" dirty="0">
                <a:latin typeface="Arial" panose="020B0604020202020204" pitchFamily="34" charset="0"/>
                <a:cs typeface="Arial" panose="020B0604020202020204" pitchFamily="34" charset="0"/>
              </a:rPr>
              <a:t>permite a los altos directivos recibir información rápida desde los sitios afectados y mantener una interacción entre ellos sin importar el lugar donde se encuentren. </a:t>
            </a:r>
            <a:endParaRPr lang="es-ES" sz="1800" dirty="0" smtClean="0">
              <a:latin typeface="Arial" panose="020B0604020202020204" pitchFamily="34" charset="0"/>
              <a:cs typeface="Arial" panose="020B0604020202020204" pitchFamily="34" charset="0"/>
            </a:endParaRPr>
          </a:p>
          <a:p>
            <a:pPr marL="0" indent="0" algn="just">
              <a:buNone/>
            </a:pPr>
            <a:endParaRPr lang="es-ES" sz="1800" dirty="0" smtClean="0">
              <a:latin typeface="Arial" panose="020B0604020202020204" pitchFamily="34" charset="0"/>
              <a:cs typeface="Arial" panose="020B0604020202020204" pitchFamily="34" charset="0"/>
            </a:endParaRPr>
          </a:p>
          <a:p>
            <a:pPr marL="0" indent="0" algn="just">
              <a:buNone/>
            </a:pPr>
            <a:r>
              <a:rPr lang="es-ES" sz="1800" dirty="0" smtClean="0">
                <a:latin typeface="Arial" panose="020B0604020202020204" pitchFamily="34" charset="0"/>
                <a:cs typeface="Arial" panose="020B0604020202020204" pitchFamily="34" charset="0"/>
              </a:rPr>
              <a:t>Estas </a:t>
            </a:r>
            <a:r>
              <a:rPr lang="es-ES" sz="1800" dirty="0">
                <a:latin typeface="Arial" panose="020B0604020202020204" pitchFamily="34" charset="0"/>
                <a:cs typeface="Arial" panose="020B0604020202020204" pitchFamily="34" charset="0"/>
              </a:rPr>
              <a:t>características hacen que los cuerpos de gobierno tengan información efectiva y  se puedan coordinar entre ellos, con oportunidad y efectividad, para la toma de decisiones</a:t>
            </a:r>
            <a:r>
              <a:rPr lang="es-ES" sz="2000" dirty="0" smtClean="0">
                <a:latin typeface="Arial" panose="020B0604020202020204" pitchFamily="34" charset="0"/>
                <a:cs typeface="Arial" panose="020B0604020202020204" pitchFamily="34" charset="0"/>
              </a:rPr>
              <a:t>.</a:t>
            </a:r>
            <a:endParaRPr lang="es-MX" sz="2000" dirty="0">
              <a:latin typeface="Arial" panose="020B0604020202020204" pitchFamily="34" charset="0"/>
              <a:cs typeface="Arial" panose="020B0604020202020204" pitchFamily="34" charset="0"/>
            </a:endParaRPr>
          </a:p>
          <a:p>
            <a:pPr marL="0" indent="0" algn="just">
              <a:buNone/>
            </a:pPr>
            <a:endParaRPr lang="es-MX" sz="2000" dirty="0" smtClean="0">
              <a:latin typeface="Arial" panose="020B0604020202020204" pitchFamily="34" charset="0"/>
              <a:cs typeface="Arial" panose="020B0604020202020204" pitchFamily="34" charset="0"/>
            </a:endParaRPr>
          </a:p>
          <a:p>
            <a:pPr marL="0" indent="0" algn="just">
              <a:buNone/>
            </a:pPr>
            <a:endParaRPr lang="es-MX"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924944"/>
            <a:ext cx="1763764"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2354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254000" y="1194629"/>
            <a:ext cx="8612633" cy="2378387"/>
          </a:xfrm>
          <a:noFill/>
        </p:spPr>
        <p:txBody>
          <a:bodyPr>
            <a:normAutofit/>
          </a:bodyPr>
          <a:lstStyle/>
          <a:p>
            <a:pPr algn="just">
              <a:buFont typeface="Wingdings" panose="05000000000000000000" pitchFamily="2" charset="2"/>
              <a:buChar char="§"/>
            </a:pPr>
            <a:r>
              <a:rPr lang="es-MX" sz="1800" dirty="0" smtClean="0">
                <a:latin typeface="Arial"/>
                <a:cs typeface="Arial"/>
              </a:rPr>
              <a:t>Fortalece al </a:t>
            </a:r>
            <a:r>
              <a:rPr lang="es-MX" sz="1800" b="1" dirty="0" smtClean="0">
                <a:latin typeface="Arial"/>
                <a:cs typeface="Arial"/>
              </a:rPr>
              <a:t>Plan Institucional frente a Emergencias y Desastres</a:t>
            </a:r>
            <a:r>
              <a:rPr lang="es-MX" sz="1800" dirty="0" smtClean="0">
                <a:latin typeface="Arial"/>
                <a:cs typeface="Arial"/>
              </a:rPr>
              <a:t>.</a:t>
            </a:r>
          </a:p>
          <a:p>
            <a:pPr algn="just">
              <a:buFont typeface="Wingdings" panose="05000000000000000000" pitchFamily="2" charset="2"/>
              <a:buChar char="§"/>
            </a:pPr>
            <a:r>
              <a:rPr lang="es-MX" sz="1800" dirty="0" smtClean="0">
                <a:latin typeface="Arial"/>
                <a:cs typeface="Arial"/>
              </a:rPr>
              <a:t>Concentra </a:t>
            </a:r>
            <a:r>
              <a:rPr lang="es-MX" sz="1800" b="1" dirty="0" smtClean="0">
                <a:latin typeface="Arial"/>
                <a:cs typeface="Arial"/>
              </a:rPr>
              <a:t>elementos del antes, durante y después</a:t>
            </a:r>
            <a:r>
              <a:rPr lang="es-MX" sz="1800" dirty="0" smtClean="0">
                <a:latin typeface="Arial"/>
                <a:cs typeface="Arial"/>
              </a:rPr>
              <a:t> de los eventos adversos.</a:t>
            </a:r>
          </a:p>
          <a:p>
            <a:pPr algn="just">
              <a:buFont typeface="Wingdings" panose="05000000000000000000" pitchFamily="2" charset="2"/>
              <a:buChar char="§"/>
            </a:pPr>
            <a:r>
              <a:rPr lang="es-MX" sz="1800" dirty="0" smtClean="0">
                <a:latin typeface="Arial"/>
                <a:cs typeface="Arial"/>
              </a:rPr>
              <a:t>Da respuesta a la instrucción del Gobierno Federal ante los lineamientos establecidos en el </a:t>
            </a:r>
            <a:r>
              <a:rPr lang="es-MX" sz="1800" b="1" dirty="0" smtClean="0">
                <a:latin typeface="Arial"/>
                <a:cs typeface="Arial"/>
              </a:rPr>
              <a:t>“</a:t>
            </a:r>
            <a:r>
              <a:rPr lang="es-MX" sz="1800" b="1" dirty="0" smtClean="0">
                <a:latin typeface="Arial"/>
                <a:cs typeface="Arial"/>
              </a:rPr>
              <a:t>Plan Mx”</a:t>
            </a:r>
            <a:endParaRPr lang="es-MX" sz="1800" b="1" dirty="0" smtClean="0">
              <a:latin typeface="Arial"/>
              <a:cs typeface="Arial"/>
            </a:endParaRPr>
          </a:p>
          <a:p>
            <a:pPr algn="just">
              <a:buFont typeface="Wingdings" panose="05000000000000000000" pitchFamily="2" charset="2"/>
              <a:buChar char="§"/>
            </a:pPr>
            <a:r>
              <a:rPr lang="es-MX" sz="1800" dirty="0" smtClean="0">
                <a:latin typeface="Arial"/>
                <a:cs typeface="Arial"/>
              </a:rPr>
              <a:t>Contiene las herramientas necesarias para la respuesta Institucional ante las solicitudes de información del Gobierno Federal durante </a:t>
            </a:r>
            <a:r>
              <a:rPr lang="es-MX" sz="1800" b="1" dirty="0" smtClean="0">
                <a:latin typeface="Arial"/>
                <a:cs typeface="Arial"/>
              </a:rPr>
              <a:t>una emergencia o desastres.</a:t>
            </a:r>
          </a:p>
          <a:p>
            <a:endParaRPr lang="es-ES" sz="2400" dirty="0">
              <a:latin typeface="Arial"/>
              <a:cs typeface="Arial"/>
            </a:endParaRPr>
          </a:p>
        </p:txBody>
      </p:sp>
      <p:pic>
        <p:nvPicPr>
          <p:cNvPr id="7" name="Imagen 6"/>
          <p:cNvPicPr>
            <a:picLocks noChangeAspect="1"/>
          </p:cNvPicPr>
          <p:nvPr/>
        </p:nvPicPr>
        <p:blipFill>
          <a:blip r:embed="rId2"/>
          <a:stretch>
            <a:fillRect/>
          </a:stretch>
        </p:blipFill>
        <p:spPr>
          <a:xfrm>
            <a:off x="3059832" y="3565515"/>
            <a:ext cx="3456384" cy="2304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 y="6235700"/>
            <a:ext cx="9144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9399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484784"/>
            <a:ext cx="6203032" cy="4464496"/>
          </a:xfrm>
        </p:spPr>
        <p:txBody>
          <a:bodyPr>
            <a:normAutofit/>
          </a:bodyPr>
          <a:lstStyle/>
          <a:p>
            <a:pPr marL="0" indent="0" algn="just">
              <a:buNone/>
            </a:pPr>
            <a:r>
              <a:rPr lang="es-ES" sz="2100" b="1" dirty="0" smtClean="0">
                <a:latin typeface="Arial" panose="020B0604020202020204" pitchFamily="34" charset="0"/>
                <a:cs typeface="Arial" panose="020B0604020202020204" pitchFamily="34" charset="0"/>
              </a:rPr>
              <a:t>Objetivo</a:t>
            </a:r>
            <a:endParaRPr lang="es-ES" sz="2100" b="1" dirty="0" smtClean="0">
              <a:latin typeface="Arial" panose="020B0604020202020204" pitchFamily="34" charset="0"/>
              <a:cs typeface="Arial" panose="020B0604020202020204" pitchFamily="34" charset="0"/>
            </a:endParaRPr>
          </a:p>
          <a:p>
            <a:pPr marL="0" indent="0" algn="just">
              <a:buNone/>
            </a:pPr>
            <a:endParaRPr lang="es-MX" sz="1900" dirty="0">
              <a:latin typeface="Arial" panose="020B0604020202020204" pitchFamily="34" charset="0"/>
              <a:cs typeface="Arial" panose="020B0604020202020204" pitchFamily="34" charset="0"/>
            </a:endParaRPr>
          </a:p>
          <a:p>
            <a:pPr marL="0" indent="0" algn="just">
              <a:buNone/>
            </a:pPr>
            <a:r>
              <a:rPr lang="es-ES" sz="1900" dirty="0" smtClean="0">
                <a:latin typeface="Arial" panose="020B0604020202020204" pitchFamily="34" charset="0"/>
                <a:cs typeface="Arial" panose="020B0604020202020204" pitchFamily="34" charset="0"/>
              </a:rPr>
              <a:t>.</a:t>
            </a:r>
            <a:endParaRPr lang="es-MX" sz="1900" dirty="0">
              <a:latin typeface="Arial" panose="020B0604020202020204" pitchFamily="34" charset="0"/>
              <a:cs typeface="Arial" panose="020B0604020202020204" pitchFamily="34" charset="0"/>
            </a:endParaRPr>
          </a:p>
          <a:p>
            <a:pPr marL="0" indent="0" algn="just">
              <a:buNone/>
            </a:pPr>
            <a:r>
              <a:rPr lang="es-MX" sz="1800" dirty="0">
                <a:latin typeface="Arial" panose="020B0604020202020204" pitchFamily="34" charset="0"/>
                <a:cs typeface="Arial" panose="020B0604020202020204" pitchFamily="34" charset="0"/>
              </a:rPr>
              <a:t>Recibir,  analizar y procesar la información relacionada con cualquier fenómeno perturbador, emergencia o desastre, que se genere en cualquier unidad operativa del Instituto Mexicano del Seguro Social, para coadyuvar y coordinar la toma de decisiones para una respuesta rápida, eficiente y acorde  a cada situación, con el fin de disminuir víctimas, reducir costos, y facilitar la vuelta a la normalidad.</a:t>
            </a:r>
          </a:p>
          <a:p>
            <a:pPr marL="0" indent="0">
              <a:buNone/>
            </a:pPr>
            <a:r>
              <a:rPr lang="es-MX" sz="2000" dirty="0"/>
              <a:t/>
            </a:r>
            <a:br>
              <a:rPr lang="es-MX" sz="2000" dirty="0"/>
            </a:br>
            <a:endParaRPr lang="es-MX" sz="1900" dirty="0">
              <a:latin typeface="Arial" panose="020B0604020202020204" pitchFamily="34" charset="0"/>
              <a:cs typeface="Arial" panose="020B0604020202020204" pitchFamily="34" charset="0"/>
            </a:endParaRPr>
          </a:p>
          <a:p>
            <a:pPr algn="just"/>
            <a:endParaRPr lang="es-MX" dirty="0" smtClean="0"/>
          </a:p>
          <a:p>
            <a:pPr algn="just"/>
            <a:endParaRPr lang="es-MX"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244" y="2204864"/>
            <a:ext cx="2361251"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6017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TotalTime>
  <Words>2163</Words>
  <Application>Microsoft Office PowerPoint</Application>
  <PresentationFormat>Presentación en pantalla (4:3)</PresentationFormat>
  <Paragraphs>206</Paragraphs>
  <Slides>29</Slides>
  <Notes>1</Notes>
  <HiddenSlides>0</HiddenSlides>
  <MMClips>0</MMClips>
  <ScaleCrop>false</ScaleCrop>
  <HeadingPairs>
    <vt:vector size="4" baseType="variant">
      <vt:variant>
        <vt:lpstr>Tema</vt:lpstr>
      </vt:variant>
      <vt:variant>
        <vt:i4>6</vt:i4>
      </vt:variant>
      <vt:variant>
        <vt:lpstr>Títulos de diapositiva</vt:lpstr>
      </vt:variant>
      <vt:variant>
        <vt:i4>29</vt:i4>
      </vt:variant>
    </vt:vector>
  </HeadingPairs>
  <TitlesOfParts>
    <vt:vector size="35" baseType="lpstr">
      <vt:lpstr>Tema de Office</vt:lpstr>
      <vt:lpstr>2_Diseño personalizado</vt:lpstr>
      <vt:lpstr>3_Diseño personalizado</vt:lpstr>
      <vt:lpstr>4_Diseño personalizado</vt:lpstr>
      <vt:lpstr>5_Diseño personalizado</vt:lpstr>
      <vt:lpstr>1_Diseño personalizado</vt:lpstr>
      <vt:lpstr>Centro Virtual de Operaciones en Emergencias y Desastres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Instituto Mexicano del Seguro Social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Monica Ruiz Manrique</dc:creator>
  <cp:lastModifiedBy>Juan Luis Saavedra Gómez</cp:lastModifiedBy>
  <cp:revision>93</cp:revision>
  <dcterms:created xsi:type="dcterms:W3CDTF">2013-08-15T16:36:02Z</dcterms:created>
  <dcterms:modified xsi:type="dcterms:W3CDTF">2018-08-08T17:03:12Z</dcterms:modified>
</cp:coreProperties>
</file>